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handoutMasterIdLst>
    <p:handoutMasterId r:id="rId31"/>
  </p:handoutMasterIdLst>
  <p:sldIdLst>
    <p:sldId id="256" r:id="rId2"/>
    <p:sldId id="265" r:id="rId3"/>
    <p:sldId id="4589" r:id="rId4"/>
    <p:sldId id="2147376430" r:id="rId5"/>
    <p:sldId id="2147376429" r:id="rId6"/>
    <p:sldId id="591" r:id="rId7"/>
    <p:sldId id="2147376428" r:id="rId8"/>
    <p:sldId id="1237" r:id="rId9"/>
    <p:sldId id="2147376433" r:id="rId10"/>
    <p:sldId id="2147376448" r:id="rId11"/>
    <p:sldId id="297" r:id="rId12"/>
    <p:sldId id="2147376451" r:id="rId13"/>
    <p:sldId id="2147376439" r:id="rId14"/>
    <p:sldId id="2147376440" r:id="rId15"/>
    <p:sldId id="2147376432" r:id="rId16"/>
    <p:sldId id="2147376435" r:id="rId17"/>
    <p:sldId id="2147376436" r:id="rId18"/>
    <p:sldId id="2147376454" r:id="rId19"/>
    <p:sldId id="2147376438" r:id="rId20"/>
    <p:sldId id="2147376437" r:id="rId21"/>
    <p:sldId id="2147376442" r:id="rId22"/>
    <p:sldId id="2147376455" r:id="rId23"/>
    <p:sldId id="2147376450" r:id="rId24"/>
    <p:sldId id="2147376449" r:id="rId25"/>
    <p:sldId id="2147376443" r:id="rId26"/>
    <p:sldId id="2147376452" r:id="rId27"/>
    <p:sldId id="4581" r:id="rId28"/>
    <p:sldId id="1228"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8658E5D-8BB7-BF46-E36E-D1C4E42EBEAB}" name="John Cole" initials="JC" userId="S::John.Cole@uscdcb.onmicrosoft.com::15f17121-07d7-4112-8811-f59d3abf5144" providerId="AD"/>
  <p188:author id="{938627E7-7B3B-E5C3-E012-7DC390B95839}" name="Jose Carrillo" initials="JC" userId="S::jose.carrillo@uscdcb.onmicrosoft.com::cf2bf666-567a-428a-bbdc-d1285d089df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8F00"/>
    <a:srgbClr val="FFD579"/>
    <a:srgbClr val="D84FAA"/>
    <a:srgbClr val="FF39D6"/>
    <a:srgbClr val="000000"/>
    <a:srgbClr val="A91D2C"/>
    <a:srgbClr val="FFFFFF"/>
    <a:srgbClr val="25205E"/>
    <a:srgbClr val="26205E"/>
    <a:srgbClr val="071D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295" autoAdjust="0"/>
    <p:restoredTop sz="93475"/>
  </p:normalViewPr>
  <p:slideViewPr>
    <p:cSldViewPr snapToGrid="0">
      <p:cViewPr>
        <p:scale>
          <a:sx n="100" d="100"/>
          <a:sy n="100" d="100"/>
        </p:scale>
        <p:origin x="504" y="632"/>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file:////Users/jcole/Documents/CDCB/Holstein%20Trends%20March%202025.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2000" baseline="0" dirty="0"/>
              <a:t>Change in Holstein Fat Production (1957-2023)</a:t>
            </a:r>
          </a:p>
        </c:rich>
      </c:tx>
      <c:layout>
        <c:manualLayout>
          <c:xMode val="edge"/>
          <c:yMode val="edge"/>
          <c:x val="0.29586058661385001"/>
          <c:y val="2.9333345651798699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ndard"/>
        <c:varyColors val="0"/>
        <c:ser>
          <c:idx val="2"/>
          <c:order val="0"/>
          <c:tx>
            <c:v>Genetics</c:v>
          </c:tx>
          <c:spPr>
            <a:solidFill>
              <a:schemeClr val="accent1"/>
            </a:solidFill>
            <a:ln w="25400">
              <a:noFill/>
            </a:ln>
            <a:effectLst/>
          </c:spPr>
          <c:cat>
            <c:numRef>
              <c:f>Fat!$A$4:$A$70</c:f>
              <c:numCache>
                <c:formatCode>General</c:formatCode>
                <c:ptCount val="67"/>
                <c:pt idx="0">
                  <c:v>1957</c:v>
                </c:pt>
                <c:pt idx="1">
                  <c:v>1958</c:v>
                </c:pt>
                <c:pt idx="2">
                  <c:v>1959</c:v>
                </c:pt>
                <c:pt idx="3">
                  <c:v>1960</c:v>
                </c:pt>
                <c:pt idx="4">
                  <c:v>1961</c:v>
                </c:pt>
                <c:pt idx="5">
                  <c:v>1962</c:v>
                </c:pt>
                <c:pt idx="6">
                  <c:v>1963</c:v>
                </c:pt>
                <c:pt idx="7">
                  <c:v>1964</c:v>
                </c:pt>
                <c:pt idx="8">
                  <c:v>1965</c:v>
                </c:pt>
                <c:pt idx="9">
                  <c:v>1966</c:v>
                </c:pt>
                <c:pt idx="10">
                  <c:v>1967</c:v>
                </c:pt>
                <c:pt idx="11">
                  <c:v>1968</c:v>
                </c:pt>
                <c:pt idx="12">
                  <c:v>1969</c:v>
                </c:pt>
                <c:pt idx="13">
                  <c:v>1970</c:v>
                </c:pt>
                <c:pt idx="14">
                  <c:v>1971</c:v>
                </c:pt>
                <c:pt idx="15">
                  <c:v>1972</c:v>
                </c:pt>
                <c:pt idx="16">
                  <c:v>1973</c:v>
                </c:pt>
                <c:pt idx="17">
                  <c:v>1974</c:v>
                </c:pt>
                <c:pt idx="18">
                  <c:v>1975</c:v>
                </c:pt>
                <c:pt idx="19">
                  <c:v>1976</c:v>
                </c:pt>
                <c:pt idx="20">
                  <c:v>1977</c:v>
                </c:pt>
                <c:pt idx="21">
                  <c:v>1978</c:v>
                </c:pt>
                <c:pt idx="22">
                  <c:v>1979</c:v>
                </c:pt>
                <c:pt idx="23">
                  <c:v>1980</c:v>
                </c:pt>
                <c:pt idx="24">
                  <c:v>1981</c:v>
                </c:pt>
                <c:pt idx="25">
                  <c:v>1982</c:v>
                </c:pt>
                <c:pt idx="26">
                  <c:v>1983</c:v>
                </c:pt>
                <c:pt idx="27">
                  <c:v>1984</c:v>
                </c:pt>
                <c:pt idx="28">
                  <c:v>1985</c:v>
                </c:pt>
                <c:pt idx="29">
                  <c:v>1986</c:v>
                </c:pt>
                <c:pt idx="30">
                  <c:v>1987</c:v>
                </c:pt>
                <c:pt idx="31">
                  <c:v>1988</c:v>
                </c:pt>
                <c:pt idx="32">
                  <c:v>1989</c:v>
                </c:pt>
                <c:pt idx="33">
                  <c:v>1990</c:v>
                </c:pt>
                <c:pt idx="34">
                  <c:v>1991</c:v>
                </c:pt>
                <c:pt idx="35">
                  <c:v>1992</c:v>
                </c:pt>
                <c:pt idx="36">
                  <c:v>1993</c:v>
                </c:pt>
                <c:pt idx="37">
                  <c:v>1994</c:v>
                </c:pt>
                <c:pt idx="38">
                  <c:v>1995</c:v>
                </c:pt>
                <c:pt idx="39">
                  <c:v>1996</c:v>
                </c:pt>
                <c:pt idx="40">
                  <c:v>1997</c:v>
                </c:pt>
                <c:pt idx="41">
                  <c:v>1998</c:v>
                </c:pt>
                <c:pt idx="42">
                  <c:v>1999</c:v>
                </c:pt>
                <c:pt idx="43">
                  <c:v>2000</c:v>
                </c:pt>
                <c:pt idx="44">
                  <c:v>2001</c:v>
                </c:pt>
                <c:pt idx="45">
                  <c:v>2002</c:v>
                </c:pt>
                <c:pt idx="46">
                  <c:v>2003</c:v>
                </c:pt>
                <c:pt idx="47">
                  <c:v>2004</c:v>
                </c:pt>
                <c:pt idx="48">
                  <c:v>2005</c:v>
                </c:pt>
                <c:pt idx="49">
                  <c:v>2006</c:v>
                </c:pt>
                <c:pt idx="50">
                  <c:v>2007</c:v>
                </c:pt>
                <c:pt idx="51">
                  <c:v>2008</c:v>
                </c:pt>
                <c:pt idx="52">
                  <c:v>2009</c:v>
                </c:pt>
                <c:pt idx="53">
                  <c:v>2010</c:v>
                </c:pt>
                <c:pt idx="54">
                  <c:v>2011</c:v>
                </c:pt>
                <c:pt idx="55">
                  <c:v>2012</c:v>
                </c:pt>
                <c:pt idx="56">
                  <c:v>2013</c:v>
                </c:pt>
                <c:pt idx="57">
                  <c:v>2014</c:v>
                </c:pt>
                <c:pt idx="58">
                  <c:v>2015</c:v>
                </c:pt>
                <c:pt idx="59">
                  <c:v>2016</c:v>
                </c:pt>
                <c:pt idx="60">
                  <c:v>2017</c:v>
                </c:pt>
                <c:pt idx="61">
                  <c:v>2018</c:v>
                </c:pt>
                <c:pt idx="62">
                  <c:v>2019</c:v>
                </c:pt>
                <c:pt idx="63">
                  <c:v>2020</c:v>
                </c:pt>
                <c:pt idx="64">
                  <c:v>2021</c:v>
                </c:pt>
                <c:pt idx="65">
                  <c:v>2022</c:v>
                </c:pt>
                <c:pt idx="66">
                  <c:v>2023</c:v>
                </c:pt>
              </c:numCache>
            </c:numRef>
          </c:cat>
          <c:val>
            <c:numRef>
              <c:f>Fat!$M$4:$M$70</c:f>
              <c:numCache>
                <c:formatCode>General</c:formatCode>
                <c:ptCount val="67"/>
                <c:pt idx="0">
                  <c:v>199.05686043348146</c:v>
                </c:pt>
                <c:pt idx="1">
                  <c:v>202.23088782080347</c:v>
                </c:pt>
                <c:pt idx="2">
                  <c:v>207.21864514373809</c:v>
                </c:pt>
                <c:pt idx="3">
                  <c:v>213.56669991838214</c:v>
                </c:pt>
                <c:pt idx="4">
                  <c:v>218.10102475741363</c:v>
                </c:pt>
                <c:pt idx="5">
                  <c:v>221.27505214473564</c:v>
                </c:pt>
                <c:pt idx="6">
                  <c:v>222.18191711254195</c:v>
                </c:pt>
                <c:pt idx="7">
                  <c:v>224.90251201596081</c:v>
                </c:pt>
                <c:pt idx="8">
                  <c:v>225.80937698376712</c:v>
                </c:pt>
                <c:pt idx="9">
                  <c:v>229.43683685499229</c:v>
                </c:pt>
                <c:pt idx="10">
                  <c:v>232.15743175841118</c:v>
                </c:pt>
                <c:pt idx="11">
                  <c:v>234.87802666183006</c:v>
                </c:pt>
                <c:pt idx="12">
                  <c:v>237.14518908134579</c:v>
                </c:pt>
                <c:pt idx="13">
                  <c:v>234.87802666183003</c:v>
                </c:pt>
                <c:pt idx="14">
                  <c:v>236.23832411353948</c:v>
                </c:pt>
                <c:pt idx="15">
                  <c:v>243.03981137208669</c:v>
                </c:pt>
                <c:pt idx="16">
                  <c:v>248.48100117892446</c:v>
                </c:pt>
                <c:pt idx="17">
                  <c:v>256.18935340527793</c:v>
                </c:pt>
                <c:pt idx="18">
                  <c:v>258.90994830869681</c:v>
                </c:pt>
                <c:pt idx="19">
                  <c:v>260.27024576040628</c:v>
                </c:pt>
                <c:pt idx="20">
                  <c:v>263.89770563163142</c:v>
                </c:pt>
                <c:pt idx="21">
                  <c:v>266.61830053505031</c:v>
                </c:pt>
                <c:pt idx="22">
                  <c:v>268.43203047066294</c:v>
                </c:pt>
                <c:pt idx="23">
                  <c:v>270.69919289017867</c:v>
                </c:pt>
                <c:pt idx="24">
                  <c:v>273.41978779359755</c:v>
                </c:pt>
                <c:pt idx="25">
                  <c:v>278.40754511653216</c:v>
                </c:pt>
                <c:pt idx="26">
                  <c:v>284.30216740727303</c:v>
                </c:pt>
                <c:pt idx="27">
                  <c:v>288.83649224630454</c:v>
                </c:pt>
                <c:pt idx="28">
                  <c:v>292.91738460143284</c:v>
                </c:pt>
                <c:pt idx="29">
                  <c:v>301.0791693116895</c:v>
                </c:pt>
                <c:pt idx="30">
                  <c:v>303.79976421510838</c:v>
                </c:pt>
                <c:pt idx="31">
                  <c:v>312.41498140926814</c:v>
                </c:pt>
                <c:pt idx="32">
                  <c:v>321.93706357123426</c:v>
                </c:pt>
                <c:pt idx="33">
                  <c:v>325.5645234424594</c:v>
                </c:pt>
                <c:pt idx="34">
                  <c:v>330.55228076539402</c:v>
                </c:pt>
                <c:pt idx="35">
                  <c:v>336.44690305613494</c:v>
                </c:pt>
                <c:pt idx="36">
                  <c:v>338.71406547565067</c:v>
                </c:pt>
                <c:pt idx="37">
                  <c:v>345.06212025029475</c:v>
                </c:pt>
                <c:pt idx="38">
                  <c:v>358.21166228348596</c:v>
                </c:pt>
                <c:pt idx="39">
                  <c:v>367.73374444545209</c:v>
                </c:pt>
                <c:pt idx="40">
                  <c:v>379.97642151083704</c:v>
                </c:pt>
                <c:pt idx="41">
                  <c:v>376.802394123515</c:v>
                </c:pt>
                <c:pt idx="42">
                  <c:v>382.24358393035277</c:v>
                </c:pt>
                <c:pt idx="43">
                  <c:v>384.5107463498685</c:v>
                </c:pt>
                <c:pt idx="44">
                  <c:v>382.24358393035277</c:v>
                </c:pt>
                <c:pt idx="45">
                  <c:v>385.87104380157797</c:v>
                </c:pt>
                <c:pt idx="46">
                  <c:v>393.12596354402831</c:v>
                </c:pt>
                <c:pt idx="47">
                  <c:v>394.03282851183457</c:v>
                </c:pt>
                <c:pt idx="48">
                  <c:v>394.48626099573772</c:v>
                </c:pt>
                <c:pt idx="49">
                  <c:v>392.219098576222</c:v>
                </c:pt>
                <c:pt idx="50">
                  <c:v>390.85880112451258</c:v>
                </c:pt>
                <c:pt idx="51">
                  <c:v>396.29999093135029</c:v>
                </c:pt>
                <c:pt idx="52">
                  <c:v>401.28774825428491</c:v>
                </c:pt>
                <c:pt idx="53">
                  <c:v>413.07699283576676</c:v>
                </c:pt>
                <c:pt idx="54">
                  <c:v>418.97161512650769</c:v>
                </c:pt>
                <c:pt idx="55">
                  <c:v>423.50593996553914</c:v>
                </c:pt>
                <c:pt idx="56">
                  <c:v>429.85399474018317</c:v>
                </c:pt>
                <c:pt idx="57">
                  <c:v>439.37607690214929</c:v>
                </c:pt>
                <c:pt idx="58">
                  <c:v>443.45696925727759</c:v>
                </c:pt>
                <c:pt idx="59">
                  <c:v>447.08442912850273</c:v>
                </c:pt>
                <c:pt idx="60">
                  <c:v>455.69964632266255</c:v>
                </c:pt>
                <c:pt idx="61">
                  <c:v>468.39575587195066</c:v>
                </c:pt>
                <c:pt idx="62">
                  <c:v>478.82470300172304</c:v>
                </c:pt>
                <c:pt idx="63">
                  <c:v>493.33454248662372</c:v>
                </c:pt>
                <c:pt idx="64">
                  <c:v>511.01840935884644</c:v>
                </c:pt>
                <c:pt idx="65">
                  <c:v>525.98168132765034</c:v>
                </c:pt>
                <c:pt idx="66">
                  <c:v>533.23660107010062</c:v>
                </c:pt>
              </c:numCache>
            </c:numRef>
          </c:val>
          <c:extLst>
            <c:ext xmlns:c16="http://schemas.microsoft.com/office/drawing/2014/chart" uri="{C3380CC4-5D6E-409C-BE32-E72D297353CC}">
              <c16:uniqueId val="{00000000-A22E-4346-8161-91ABA3A21644}"/>
            </c:ext>
          </c:extLst>
        </c:ser>
        <c:ser>
          <c:idx val="0"/>
          <c:order val="1"/>
          <c:tx>
            <c:v>Management</c:v>
          </c:tx>
          <c:spPr>
            <a:solidFill>
              <a:schemeClr val="tx2"/>
            </a:solidFill>
            <a:ln w="25400">
              <a:noFill/>
            </a:ln>
            <a:effectLst/>
          </c:spPr>
          <c:cat>
            <c:numRef>
              <c:f>Fat!$A$4:$A$70</c:f>
              <c:numCache>
                <c:formatCode>General</c:formatCode>
                <c:ptCount val="67"/>
                <c:pt idx="0">
                  <c:v>1957</c:v>
                </c:pt>
                <c:pt idx="1">
                  <c:v>1958</c:v>
                </c:pt>
                <c:pt idx="2">
                  <c:v>1959</c:v>
                </c:pt>
                <c:pt idx="3">
                  <c:v>1960</c:v>
                </c:pt>
                <c:pt idx="4">
                  <c:v>1961</c:v>
                </c:pt>
                <c:pt idx="5">
                  <c:v>1962</c:v>
                </c:pt>
                <c:pt idx="6">
                  <c:v>1963</c:v>
                </c:pt>
                <c:pt idx="7">
                  <c:v>1964</c:v>
                </c:pt>
                <c:pt idx="8">
                  <c:v>1965</c:v>
                </c:pt>
                <c:pt idx="9">
                  <c:v>1966</c:v>
                </c:pt>
                <c:pt idx="10">
                  <c:v>1967</c:v>
                </c:pt>
                <c:pt idx="11">
                  <c:v>1968</c:v>
                </c:pt>
                <c:pt idx="12">
                  <c:v>1969</c:v>
                </c:pt>
                <c:pt idx="13">
                  <c:v>1970</c:v>
                </c:pt>
                <c:pt idx="14">
                  <c:v>1971</c:v>
                </c:pt>
                <c:pt idx="15">
                  <c:v>1972</c:v>
                </c:pt>
                <c:pt idx="16">
                  <c:v>1973</c:v>
                </c:pt>
                <c:pt idx="17">
                  <c:v>1974</c:v>
                </c:pt>
                <c:pt idx="18">
                  <c:v>1975</c:v>
                </c:pt>
                <c:pt idx="19">
                  <c:v>1976</c:v>
                </c:pt>
                <c:pt idx="20">
                  <c:v>1977</c:v>
                </c:pt>
                <c:pt idx="21">
                  <c:v>1978</c:v>
                </c:pt>
                <c:pt idx="22">
                  <c:v>1979</c:v>
                </c:pt>
                <c:pt idx="23">
                  <c:v>1980</c:v>
                </c:pt>
                <c:pt idx="24">
                  <c:v>1981</c:v>
                </c:pt>
                <c:pt idx="25">
                  <c:v>1982</c:v>
                </c:pt>
                <c:pt idx="26">
                  <c:v>1983</c:v>
                </c:pt>
                <c:pt idx="27">
                  <c:v>1984</c:v>
                </c:pt>
                <c:pt idx="28">
                  <c:v>1985</c:v>
                </c:pt>
                <c:pt idx="29">
                  <c:v>1986</c:v>
                </c:pt>
                <c:pt idx="30">
                  <c:v>1987</c:v>
                </c:pt>
                <c:pt idx="31">
                  <c:v>1988</c:v>
                </c:pt>
                <c:pt idx="32">
                  <c:v>1989</c:v>
                </c:pt>
                <c:pt idx="33">
                  <c:v>1990</c:v>
                </c:pt>
                <c:pt idx="34">
                  <c:v>1991</c:v>
                </c:pt>
                <c:pt idx="35">
                  <c:v>1992</c:v>
                </c:pt>
                <c:pt idx="36">
                  <c:v>1993</c:v>
                </c:pt>
                <c:pt idx="37">
                  <c:v>1994</c:v>
                </c:pt>
                <c:pt idx="38">
                  <c:v>1995</c:v>
                </c:pt>
                <c:pt idx="39">
                  <c:v>1996</c:v>
                </c:pt>
                <c:pt idx="40">
                  <c:v>1997</c:v>
                </c:pt>
                <c:pt idx="41">
                  <c:v>1998</c:v>
                </c:pt>
                <c:pt idx="42">
                  <c:v>1999</c:v>
                </c:pt>
                <c:pt idx="43">
                  <c:v>2000</c:v>
                </c:pt>
                <c:pt idx="44">
                  <c:v>2001</c:v>
                </c:pt>
                <c:pt idx="45">
                  <c:v>2002</c:v>
                </c:pt>
                <c:pt idx="46">
                  <c:v>2003</c:v>
                </c:pt>
                <c:pt idx="47">
                  <c:v>2004</c:v>
                </c:pt>
                <c:pt idx="48">
                  <c:v>2005</c:v>
                </c:pt>
                <c:pt idx="49">
                  <c:v>2006</c:v>
                </c:pt>
                <c:pt idx="50">
                  <c:v>2007</c:v>
                </c:pt>
                <c:pt idx="51">
                  <c:v>2008</c:v>
                </c:pt>
                <c:pt idx="52">
                  <c:v>2009</c:v>
                </c:pt>
                <c:pt idx="53">
                  <c:v>2010</c:v>
                </c:pt>
                <c:pt idx="54">
                  <c:v>2011</c:v>
                </c:pt>
                <c:pt idx="55">
                  <c:v>2012</c:v>
                </c:pt>
                <c:pt idx="56">
                  <c:v>2013</c:v>
                </c:pt>
                <c:pt idx="57">
                  <c:v>2014</c:v>
                </c:pt>
                <c:pt idx="58">
                  <c:v>2015</c:v>
                </c:pt>
                <c:pt idx="59">
                  <c:v>2016</c:v>
                </c:pt>
                <c:pt idx="60">
                  <c:v>2017</c:v>
                </c:pt>
                <c:pt idx="61">
                  <c:v>2018</c:v>
                </c:pt>
                <c:pt idx="62">
                  <c:v>2019</c:v>
                </c:pt>
                <c:pt idx="63">
                  <c:v>2020</c:v>
                </c:pt>
                <c:pt idx="64">
                  <c:v>2021</c:v>
                </c:pt>
                <c:pt idx="65">
                  <c:v>2022</c:v>
                </c:pt>
                <c:pt idx="66">
                  <c:v>2023</c:v>
                </c:pt>
              </c:numCache>
            </c:numRef>
          </c:cat>
          <c:val>
            <c:numRef>
              <c:f>Fat!$L$4:$L$70</c:f>
              <c:numCache>
                <c:formatCode>General</c:formatCode>
                <c:ptCount val="67"/>
                <c:pt idx="0">
                  <c:v>199.05686043348146</c:v>
                </c:pt>
                <c:pt idx="1">
                  <c:v>202.68432030470663</c:v>
                </c:pt>
                <c:pt idx="2">
                  <c:v>207.21864514373809</c:v>
                </c:pt>
                <c:pt idx="3">
                  <c:v>213.11326743447898</c:v>
                </c:pt>
                <c:pt idx="4">
                  <c:v>217.19415978960734</c:v>
                </c:pt>
                <c:pt idx="5">
                  <c:v>220.36818717692935</c:v>
                </c:pt>
                <c:pt idx="6">
                  <c:v>220.36818717692935</c:v>
                </c:pt>
                <c:pt idx="7">
                  <c:v>222.18191711254192</c:v>
                </c:pt>
                <c:pt idx="8">
                  <c:v>221.7284846286388</c:v>
                </c:pt>
                <c:pt idx="9">
                  <c:v>223.5422145642514</c:v>
                </c:pt>
                <c:pt idx="10">
                  <c:v>225.35594449986397</c:v>
                </c:pt>
                <c:pt idx="11">
                  <c:v>227.16967443547657</c:v>
                </c:pt>
                <c:pt idx="12">
                  <c:v>227.62310691937972</c:v>
                </c:pt>
                <c:pt idx="13">
                  <c:v>223.99564704815452</c:v>
                </c:pt>
                <c:pt idx="14">
                  <c:v>223.54221456425137</c:v>
                </c:pt>
                <c:pt idx="15">
                  <c:v>228.07653940328285</c:v>
                </c:pt>
                <c:pt idx="16">
                  <c:v>232.15743175841118</c:v>
                </c:pt>
                <c:pt idx="17">
                  <c:v>238.05205404915205</c:v>
                </c:pt>
                <c:pt idx="18">
                  <c:v>238.5054865330552</c:v>
                </c:pt>
                <c:pt idx="19">
                  <c:v>237.59862156524895</c:v>
                </c:pt>
                <c:pt idx="20">
                  <c:v>238.95891901695836</c:v>
                </c:pt>
                <c:pt idx="21">
                  <c:v>239.41235150086152</c:v>
                </c:pt>
                <c:pt idx="22">
                  <c:v>238.50548653305526</c:v>
                </c:pt>
                <c:pt idx="23">
                  <c:v>237.59862156524895</c:v>
                </c:pt>
                <c:pt idx="24">
                  <c:v>237.14518908134579</c:v>
                </c:pt>
                <c:pt idx="25">
                  <c:v>238.95891901695839</c:v>
                </c:pt>
                <c:pt idx="26">
                  <c:v>241.67951392037725</c:v>
                </c:pt>
                <c:pt idx="27">
                  <c:v>243.49324385598987</c:v>
                </c:pt>
                <c:pt idx="28">
                  <c:v>244.40010882379613</c:v>
                </c:pt>
                <c:pt idx="29">
                  <c:v>249.38786614673074</c:v>
                </c:pt>
                <c:pt idx="30">
                  <c:v>248.93443366282762</c:v>
                </c:pt>
                <c:pt idx="31">
                  <c:v>252.1084610501496</c:v>
                </c:pt>
                <c:pt idx="32">
                  <c:v>257.5496508569874</c:v>
                </c:pt>
                <c:pt idx="33">
                  <c:v>258.0030833408905</c:v>
                </c:pt>
                <c:pt idx="34">
                  <c:v>259.81681327650313</c:v>
                </c:pt>
                <c:pt idx="35">
                  <c:v>262.99084066382517</c:v>
                </c:pt>
                <c:pt idx="36">
                  <c:v>262.53740817992201</c:v>
                </c:pt>
                <c:pt idx="37">
                  <c:v>265.71143556724405</c:v>
                </c:pt>
                <c:pt idx="38">
                  <c:v>276.59381518091953</c:v>
                </c:pt>
                <c:pt idx="39">
                  <c:v>283.39530243946678</c:v>
                </c:pt>
                <c:pt idx="40">
                  <c:v>293.370817085336</c:v>
                </c:pt>
                <c:pt idx="41">
                  <c:v>287.92962727849823</c:v>
                </c:pt>
                <c:pt idx="42">
                  <c:v>290.65022218191712</c:v>
                </c:pt>
                <c:pt idx="43">
                  <c:v>291.10365466582027</c:v>
                </c:pt>
                <c:pt idx="44">
                  <c:v>286.11589734288566</c:v>
                </c:pt>
                <c:pt idx="45">
                  <c:v>287.02276231069197</c:v>
                </c:pt>
                <c:pt idx="46">
                  <c:v>292.91738460143284</c:v>
                </c:pt>
                <c:pt idx="47">
                  <c:v>292.01051963362653</c:v>
                </c:pt>
                <c:pt idx="48">
                  <c:v>290.19678969801396</c:v>
                </c:pt>
                <c:pt idx="49">
                  <c:v>285.6624648589825</c:v>
                </c:pt>
                <c:pt idx="50">
                  <c:v>281.12814001995105</c:v>
                </c:pt>
                <c:pt idx="51">
                  <c:v>284.75559989117619</c:v>
                </c:pt>
                <c:pt idx="52">
                  <c:v>287.47619479459507</c:v>
                </c:pt>
                <c:pt idx="53">
                  <c:v>295.63797950485173</c:v>
                </c:pt>
                <c:pt idx="54">
                  <c:v>298.81200689217377</c:v>
                </c:pt>
                <c:pt idx="55">
                  <c:v>299.71887185998003</c:v>
                </c:pt>
                <c:pt idx="56">
                  <c:v>301.98603427949575</c:v>
                </c:pt>
                <c:pt idx="57">
                  <c:v>306.06692663462411</c:v>
                </c:pt>
                <c:pt idx="58">
                  <c:v>304.25319669901148</c:v>
                </c:pt>
                <c:pt idx="59">
                  <c:v>301.98603427949575</c:v>
                </c:pt>
                <c:pt idx="60">
                  <c:v>302.89289924730207</c:v>
                </c:pt>
                <c:pt idx="61">
                  <c:v>308.33408905413984</c:v>
                </c:pt>
                <c:pt idx="62">
                  <c:v>310.14781898975241</c:v>
                </c:pt>
                <c:pt idx="63">
                  <c:v>314.22871134488071</c:v>
                </c:pt>
                <c:pt idx="64">
                  <c:v>322.39049605513736</c:v>
                </c:pt>
                <c:pt idx="65">
                  <c:v>328.28511834587835</c:v>
                </c:pt>
                <c:pt idx="66">
                  <c:v>328.28511834587823</c:v>
                </c:pt>
              </c:numCache>
            </c:numRef>
          </c:val>
          <c:extLst>
            <c:ext xmlns:c16="http://schemas.microsoft.com/office/drawing/2014/chart" uri="{C3380CC4-5D6E-409C-BE32-E72D297353CC}">
              <c16:uniqueId val="{00000001-A22E-4346-8161-91ABA3A21644}"/>
            </c:ext>
          </c:extLst>
        </c:ser>
        <c:ser>
          <c:idx val="1"/>
          <c:order val="2"/>
          <c:tx>
            <c:v>1957 Base</c:v>
          </c:tx>
          <c:spPr>
            <a:solidFill>
              <a:schemeClr val="accent4"/>
            </a:solidFill>
            <a:ln w="25400">
              <a:noFill/>
            </a:ln>
            <a:effectLst/>
          </c:spPr>
          <c:cat>
            <c:numRef>
              <c:f>Fat!$A$4:$A$70</c:f>
              <c:numCache>
                <c:formatCode>General</c:formatCode>
                <c:ptCount val="67"/>
                <c:pt idx="0">
                  <c:v>1957</c:v>
                </c:pt>
                <c:pt idx="1">
                  <c:v>1958</c:v>
                </c:pt>
                <c:pt idx="2">
                  <c:v>1959</c:v>
                </c:pt>
                <c:pt idx="3">
                  <c:v>1960</c:v>
                </c:pt>
                <c:pt idx="4">
                  <c:v>1961</c:v>
                </c:pt>
                <c:pt idx="5">
                  <c:v>1962</c:v>
                </c:pt>
                <c:pt idx="6">
                  <c:v>1963</c:v>
                </c:pt>
                <c:pt idx="7">
                  <c:v>1964</c:v>
                </c:pt>
                <c:pt idx="8">
                  <c:v>1965</c:v>
                </c:pt>
                <c:pt idx="9">
                  <c:v>1966</c:v>
                </c:pt>
                <c:pt idx="10">
                  <c:v>1967</c:v>
                </c:pt>
                <c:pt idx="11">
                  <c:v>1968</c:v>
                </c:pt>
                <c:pt idx="12">
                  <c:v>1969</c:v>
                </c:pt>
                <c:pt idx="13">
                  <c:v>1970</c:v>
                </c:pt>
                <c:pt idx="14">
                  <c:v>1971</c:v>
                </c:pt>
                <c:pt idx="15">
                  <c:v>1972</c:v>
                </c:pt>
                <c:pt idx="16">
                  <c:v>1973</c:v>
                </c:pt>
                <c:pt idx="17">
                  <c:v>1974</c:v>
                </c:pt>
                <c:pt idx="18">
                  <c:v>1975</c:v>
                </c:pt>
                <c:pt idx="19">
                  <c:v>1976</c:v>
                </c:pt>
                <c:pt idx="20">
                  <c:v>1977</c:v>
                </c:pt>
                <c:pt idx="21">
                  <c:v>1978</c:v>
                </c:pt>
                <c:pt idx="22">
                  <c:v>1979</c:v>
                </c:pt>
                <c:pt idx="23">
                  <c:v>1980</c:v>
                </c:pt>
                <c:pt idx="24">
                  <c:v>1981</c:v>
                </c:pt>
                <c:pt idx="25">
                  <c:v>1982</c:v>
                </c:pt>
                <c:pt idx="26">
                  <c:v>1983</c:v>
                </c:pt>
                <c:pt idx="27">
                  <c:v>1984</c:v>
                </c:pt>
                <c:pt idx="28">
                  <c:v>1985</c:v>
                </c:pt>
                <c:pt idx="29">
                  <c:v>1986</c:v>
                </c:pt>
                <c:pt idx="30">
                  <c:v>1987</c:v>
                </c:pt>
                <c:pt idx="31">
                  <c:v>1988</c:v>
                </c:pt>
                <c:pt idx="32">
                  <c:v>1989</c:v>
                </c:pt>
                <c:pt idx="33">
                  <c:v>1990</c:v>
                </c:pt>
                <c:pt idx="34">
                  <c:v>1991</c:v>
                </c:pt>
                <c:pt idx="35">
                  <c:v>1992</c:v>
                </c:pt>
                <c:pt idx="36">
                  <c:v>1993</c:v>
                </c:pt>
                <c:pt idx="37">
                  <c:v>1994</c:v>
                </c:pt>
                <c:pt idx="38">
                  <c:v>1995</c:v>
                </c:pt>
                <c:pt idx="39">
                  <c:v>1996</c:v>
                </c:pt>
                <c:pt idx="40">
                  <c:v>1997</c:v>
                </c:pt>
                <c:pt idx="41">
                  <c:v>1998</c:v>
                </c:pt>
                <c:pt idx="42">
                  <c:v>1999</c:v>
                </c:pt>
                <c:pt idx="43">
                  <c:v>2000</c:v>
                </c:pt>
                <c:pt idx="44">
                  <c:v>2001</c:v>
                </c:pt>
                <c:pt idx="45">
                  <c:v>2002</c:v>
                </c:pt>
                <c:pt idx="46">
                  <c:v>2003</c:v>
                </c:pt>
                <c:pt idx="47">
                  <c:v>2004</c:v>
                </c:pt>
                <c:pt idx="48">
                  <c:v>2005</c:v>
                </c:pt>
                <c:pt idx="49">
                  <c:v>2006</c:v>
                </c:pt>
                <c:pt idx="50">
                  <c:v>2007</c:v>
                </c:pt>
                <c:pt idx="51">
                  <c:v>2008</c:v>
                </c:pt>
                <c:pt idx="52">
                  <c:v>2009</c:v>
                </c:pt>
                <c:pt idx="53">
                  <c:v>2010</c:v>
                </c:pt>
                <c:pt idx="54">
                  <c:v>2011</c:v>
                </c:pt>
                <c:pt idx="55">
                  <c:v>2012</c:v>
                </c:pt>
                <c:pt idx="56">
                  <c:v>2013</c:v>
                </c:pt>
                <c:pt idx="57">
                  <c:v>2014</c:v>
                </c:pt>
                <c:pt idx="58">
                  <c:v>2015</c:v>
                </c:pt>
                <c:pt idx="59">
                  <c:v>2016</c:v>
                </c:pt>
                <c:pt idx="60">
                  <c:v>2017</c:v>
                </c:pt>
                <c:pt idx="61">
                  <c:v>2018</c:v>
                </c:pt>
                <c:pt idx="62">
                  <c:v>2019</c:v>
                </c:pt>
                <c:pt idx="63">
                  <c:v>2020</c:v>
                </c:pt>
                <c:pt idx="64">
                  <c:v>2021</c:v>
                </c:pt>
                <c:pt idx="65">
                  <c:v>2022</c:v>
                </c:pt>
                <c:pt idx="66">
                  <c:v>2023</c:v>
                </c:pt>
              </c:numCache>
            </c:numRef>
          </c:cat>
          <c:val>
            <c:numRef>
              <c:f>Fat!$G$4:$G$70</c:f>
              <c:numCache>
                <c:formatCode>General</c:formatCode>
                <c:ptCount val="67"/>
                <c:pt idx="0">
                  <c:v>199.05686043348146</c:v>
                </c:pt>
                <c:pt idx="1">
                  <c:v>199.05686043348146</c:v>
                </c:pt>
                <c:pt idx="2">
                  <c:v>199.05686043348146</c:v>
                </c:pt>
                <c:pt idx="3">
                  <c:v>199.05686043348146</c:v>
                </c:pt>
                <c:pt idx="4">
                  <c:v>199.05686043348146</c:v>
                </c:pt>
                <c:pt idx="5">
                  <c:v>199.05686043348146</c:v>
                </c:pt>
                <c:pt idx="6">
                  <c:v>199.05686043348146</c:v>
                </c:pt>
                <c:pt idx="7">
                  <c:v>199.05686043348146</c:v>
                </c:pt>
                <c:pt idx="8">
                  <c:v>199.05686043348146</c:v>
                </c:pt>
                <c:pt idx="9">
                  <c:v>199.05686043348146</c:v>
                </c:pt>
                <c:pt idx="10">
                  <c:v>199.05686043348146</c:v>
                </c:pt>
                <c:pt idx="11">
                  <c:v>199.05686043348146</c:v>
                </c:pt>
                <c:pt idx="12">
                  <c:v>199.05686043348146</c:v>
                </c:pt>
                <c:pt idx="13">
                  <c:v>199.05686043348146</c:v>
                </c:pt>
                <c:pt idx="14">
                  <c:v>199.05686043348146</c:v>
                </c:pt>
                <c:pt idx="15">
                  <c:v>199.05686043348146</c:v>
                </c:pt>
                <c:pt idx="16">
                  <c:v>199.05686043348146</c:v>
                </c:pt>
                <c:pt idx="17">
                  <c:v>199.05686043348146</c:v>
                </c:pt>
                <c:pt idx="18">
                  <c:v>199.05686043348146</c:v>
                </c:pt>
                <c:pt idx="19">
                  <c:v>199.05686043348146</c:v>
                </c:pt>
                <c:pt idx="20">
                  <c:v>199.05686043348146</c:v>
                </c:pt>
                <c:pt idx="21">
                  <c:v>199.05686043348146</c:v>
                </c:pt>
                <c:pt idx="22">
                  <c:v>199.05686043348146</c:v>
                </c:pt>
                <c:pt idx="23">
                  <c:v>199.05686043348146</c:v>
                </c:pt>
                <c:pt idx="24">
                  <c:v>199.05686043348146</c:v>
                </c:pt>
                <c:pt idx="25">
                  <c:v>199.05686043348146</c:v>
                </c:pt>
                <c:pt idx="26">
                  <c:v>199.05686043348146</c:v>
                </c:pt>
                <c:pt idx="27">
                  <c:v>199.05686043348146</c:v>
                </c:pt>
                <c:pt idx="28">
                  <c:v>199.05686043348146</c:v>
                </c:pt>
                <c:pt idx="29">
                  <c:v>199.05686043348146</c:v>
                </c:pt>
                <c:pt idx="30">
                  <c:v>199.05686043348146</c:v>
                </c:pt>
                <c:pt idx="31">
                  <c:v>199.05686043348146</c:v>
                </c:pt>
                <c:pt idx="32">
                  <c:v>199.05686043348146</c:v>
                </c:pt>
                <c:pt idx="33">
                  <c:v>199.05686043348146</c:v>
                </c:pt>
                <c:pt idx="34">
                  <c:v>199.05686043348146</c:v>
                </c:pt>
                <c:pt idx="35">
                  <c:v>199.05686043348146</c:v>
                </c:pt>
                <c:pt idx="36">
                  <c:v>199.05686043348146</c:v>
                </c:pt>
                <c:pt idx="37">
                  <c:v>199.05686043348146</c:v>
                </c:pt>
                <c:pt idx="38">
                  <c:v>199.05686043348146</c:v>
                </c:pt>
                <c:pt idx="39">
                  <c:v>199.05686043348146</c:v>
                </c:pt>
                <c:pt idx="40">
                  <c:v>199.05686043348146</c:v>
                </c:pt>
                <c:pt idx="41">
                  <c:v>199.05686043348146</c:v>
                </c:pt>
                <c:pt idx="42">
                  <c:v>199.05686043348146</c:v>
                </c:pt>
                <c:pt idx="43">
                  <c:v>199.05686043348146</c:v>
                </c:pt>
                <c:pt idx="44">
                  <c:v>199.05686043348146</c:v>
                </c:pt>
                <c:pt idx="45">
                  <c:v>199.05686043348146</c:v>
                </c:pt>
                <c:pt idx="46">
                  <c:v>199.05686043348146</c:v>
                </c:pt>
                <c:pt idx="47">
                  <c:v>199.05686043348146</c:v>
                </c:pt>
                <c:pt idx="48">
                  <c:v>199.05686043348146</c:v>
                </c:pt>
                <c:pt idx="49">
                  <c:v>199.05686043348146</c:v>
                </c:pt>
                <c:pt idx="50">
                  <c:v>199.05686043348146</c:v>
                </c:pt>
                <c:pt idx="51">
                  <c:v>199.05686043348146</c:v>
                </c:pt>
                <c:pt idx="52">
                  <c:v>199.05686043348146</c:v>
                </c:pt>
                <c:pt idx="53">
                  <c:v>199.05686043348146</c:v>
                </c:pt>
                <c:pt idx="54">
                  <c:v>199.05686043348146</c:v>
                </c:pt>
                <c:pt idx="55">
                  <c:v>199.05686043348146</c:v>
                </c:pt>
                <c:pt idx="56">
                  <c:v>199.05686043348146</c:v>
                </c:pt>
                <c:pt idx="57">
                  <c:v>199.05686043348146</c:v>
                </c:pt>
                <c:pt idx="58">
                  <c:v>199.05686043348146</c:v>
                </c:pt>
                <c:pt idx="59">
                  <c:v>199.05686043348146</c:v>
                </c:pt>
                <c:pt idx="60">
                  <c:v>199.05686043348146</c:v>
                </c:pt>
                <c:pt idx="61">
                  <c:v>199.05686043348146</c:v>
                </c:pt>
                <c:pt idx="62">
                  <c:v>199.05686043348146</c:v>
                </c:pt>
                <c:pt idx="63">
                  <c:v>199.05686043348146</c:v>
                </c:pt>
                <c:pt idx="64">
                  <c:v>199.05686043348146</c:v>
                </c:pt>
                <c:pt idx="65">
                  <c:v>199.05686043348146</c:v>
                </c:pt>
                <c:pt idx="66">
                  <c:v>199.05686043348146</c:v>
                </c:pt>
              </c:numCache>
            </c:numRef>
          </c:val>
          <c:extLst>
            <c:ext xmlns:c16="http://schemas.microsoft.com/office/drawing/2014/chart" uri="{C3380CC4-5D6E-409C-BE32-E72D297353CC}">
              <c16:uniqueId val="{00000002-A22E-4346-8161-91ABA3A21644}"/>
            </c:ext>
          </c:extLst>
        </c:ser>
        <c:dLbls>
          <c:showLegendKey val="0"/>
          <c:showVal val="0"/>
          <c:showCatName val="0"/>
          <c:showSerName val="0"/>
          <c:showPercent val="0"/>
          <c:showBubbleSize val="0"/>
        </c:dLbls>
        <c:axId val="1836963536"/>
        <c:axId val="1836967568"/>
      </c:areaChart>
      <c:catAx>
        <c:axId val="1836963536"/>
        <c:scaling>
          <c:orientation val="minMax"/>
        </c:scaling>
        <c:delete val="0"/>
        <c:axPos val="b"/>
        <c:title>
          <c:tx>
            <c:rich>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r>
                  <a:rPr lang="en-US" sz="2000" b="1" i="0" baseline="0"/>
                  <a:t>Cow Birth Year</a:t>
                </a:r>
              </a:p>
            </c:rich>
          </c:tx>
          <c:overlay val="0"/>
          <c:spPr>
            <a:noFill/>
            <a:ln>
              <a:noFill/>
            </a:ln>
            <a:effectLst/>
          </c:spPr>
          <c:txPr>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36967568"/>
        <c:crosses val="autoZero"/>
        <c:auto val="1"/>
        <c:lblAlgn val="ctr"/>
        <c:lblOffset val="100"/>
        <c:noMultiLvlLbl val="0"/>
      </c:catAx>
      <c:valAx>
        <c:axId val="1836967568"/>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r>
                  <a:rPr lang="en-US" sz="2000" b="1" i="0" baseline="0"/>
                  <a:t>Fat Yield (kg)</a:t>
                </a:r>
              </a:p>
            </c:rich>
          </c:tx>
          <c:overlay val="0"/>
          <c:spPr>
            <a:noFill/>
            <a:ln>
              <a:noFill/>
            </a:ln>
            <a:effectLst/>
          </c:spPr>
          <c:txPr>
            <a:bodyPr rot="-54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36963536"/>
        <c:crosses val="autoZero"/>
        <c:crossBetween val="midCat"/>
      </c:valAx>
      <c:spPr>
        <a:noFill/>
        <a:ln>
          <a:noFill/>
        </a:ln>
        <a:effectLst/>
      </c:spPr>
    </c:plotArea>
    <c:legend>
      <c:legendPos val="r"/>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0.12069</cdr:x>
      <cdr:y>0.62122</cdr:y>
    </cdr:from>
    <cdr:to>
      <cdr:x>0.84091</cdr:x>
      <cdr:y>0.78169</cdr:y>
    </cdr:to>
    <cdr:sp macro="" textlink="">
      <cdr:nvSpPr>
        <cdr:cNvPr id="2" name="TextBox 7">
          <a:extLst xmlns:a="http://schemas.openxmlformats.org/drawingml/2006/main">
            <a:ext uri="{FF2B5EF4-FFF2-40B4-BE49-F238E27FC236}">
              <a16:creationId xmlns:a16="http://schemas.microsoft.com/office/drawing/2014/main" id="{E0C23EBB-9A2B-E267-6F88-DC41BD5F22D0}"/>
            </a:ext>
          </a:extLst>
        </cdr:cNvPr>
        <cdr:cNvSpPr txBox="1"/>
      </cdr:nvSpPr>
      <cdr:spPr>
        <a:xfrm xmlns:a="http://schemas.openxmlformats.org/drawingml/2006/main">
          <a:off x="1471464" y="3907245"/>
          <a:ext cx="8780929" cy="1009257"/>
        </a:xfrm>
        <a:prstGeom xmlns:a="http://schemas.openxmlformats.org/drawingml/2006/main" prst="rect">
          <a:avLst/>
        </a:prstGeom>
        <a:solidFill xmlns:a="http://schemas.openxmlformats.org/drawingml/2006/main">
          <a:schemeClr val="bg1"/>
        </a:solidFill>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defTabSz="304784">
            <a:lnSpc>
              <a:spcPts val="3600"/>
            </a:lnSpc>
            <a:tabLst>
              <a:tab pos="304784" algn="l"/>
            </a:tabLst>
          </a:pPr>
          <a:r>
            <a:rPr lang="en-US" sz="2400" b="1" dirty="0">
              <a:solidFill>
                <a:schemeClr val="accent5"/>
              </a:solidFill>
            </a:rPr>
            <a:t>Management</a:t>
          </a:r>
          <a:r>
            <a:rPr lang="en-US" sz="2400" b="1" dirty="0"/>
            <a:t> (dark blue) currently accounts for 39% of gains, while </a:t>
          </a:r>
          <a:r>
            <a:rPr lang="en-US" sz="2400" b="1" dirty="0">
              <a:solidFill>
                <a:schemeClr val="accent1"/>
              </a:solidFill>
            </a:rPr>
            <a:t>genetics</a:t>
          </a:r>
          <a:r>
            <a:rPr lang="en-US" sz="2400" b="1" dirty="0"/>
            <a:t> (light blue) accounts for 61% of gains</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3FA4DEF-497B-0D5F-1EA1-CEB3A057B47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1EC5FE6-0CEB-633D-A5A2-6236C5E7C6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7F3EC99-C6F1-4582-80D3-E6064247AD91}" type="datetimeFigureOut">
              <a:rPr lang="en-US" smtClean="0"/>
              <a:t>11/13/25</a:t>
            </a:fld>
            <a:endParaRPr lang="en-US"/>
          </a:p>
        </p:txBody>
      </p:sp>
      <p:sp>
        <p:nvSpPr>
          <p:cNvPr id="4" name="Footer Placeholder 3">
            <a:extLst>
              <a:ext uri="{FF2B5EF4-FFF2-40B4-BE49-F238E27FC236}">
                <a16:creationId xmlns:a16="http://schemas.microsoft.com/office/drawing/2014/main" id="{9DC07A17-CC9A-AE09-4335-8FD4D0295C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0024AE7-8282-A805-9F46-C15F7CCE546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5064F67-1010-4130-84DD-F7AB835A77B5}" type="slidenum">
              <a:rPr lang="en-US" smtClean="0"/>
              <a:t>‹#›</a:t>
            </a:fld>
            <a:endParaRPr lang="en-US"/>
          </a:p>
        </p:txBody>
      </p:sp>
    </p:spTree>
    <p:extLst>
      <p:ext uri="{BB962C8B-B14F-4D97-AF65-F5344CB8AC3E}">
        <p14:creationId xmlns:p14="http://schemas.microsoft.com/office/powerpoint/2010/main" val="47664057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D45288-93BD-49F7-B41B-1F43275315FF}" type="datetimeFigureOut">
              <a:rPr lang="en-US" smtClean="0"/>
              <a:t>11/13/25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BD96A0-3BDD-4D39-A26A-FF93A620BF47}" type="slidenum">
              <a:rPr lang="en-US" smtClean="0"/>
              <a:t>‹#›</a:t>
            </a:fld>
            <a:endParaRPr lang="en-US"/>
          </a:p>
        </p:txBody>
      </p:sp>
    </p:spTree>
    <p:extLst>
      <p:ext uri="{BB962C8B-B14F-4D97-AF65-F5344CB8AC3E}">
        <p14:creationId xmlns:p14="http://schemas.microsoft.com/office/powerpoint/2010/main" val="71690704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 name="PlaceHolder 1"/>
          <p:cNvSpPr>
            <a:spLocks noGrp="1" noRot="1" noChangeAspect="1"/>
          </p:cNvSpPr>
          <p:nvPr>
            <p:ph type="sldImg"/>
          </p:nvPr>
        </p:nvSpPr>
        <p:spPr>
          <a:xfrm>
            <a:off x="685800" y="1143000"/>
            <a:ext cx="5486400" cy="3086100"/>
          </a:xfrm>
          <a:prstGeom prst="rect">
            <a:avLst/>
          </a:prstGeom>
          <a:ln w="0">
            <a:noFill/>
          </a:ln>
        </p:spPr>
        <p:txBody>
          <a:bodyPr/>
          <a:lstStyle/>
          <a:p>
            <a:endParaRPr lang="en-US"/>
          </a:p>
        </p:txBody>
      </p:sp>
      <p:sp>
        <p:nvSpPr>
          <p:cNvPr id="715"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en-US" sz="1800" b="0" strike="noStrike" spc="-1">
              <a:solidFill>
                <a:srgbClr val="000000"/>
              </a:solidFill>
              <a:latin typeface="Arial"/>
            </a:endParaRPr>
          </a:p>
        </p:txBody>
      </p:sp>
      <p:sp>
        <p:nvSpPr>
          <p:cNvPr id="716" name="PlaceHolder 3"/>
          <p:cNvSpPr>
            <a:spLocks noGrp="1"/>
          </p:cNvSpPr>
          <p:nvPr>
            <p:ph type="sldNum" idx="33"/>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en-US" sz="1200" b="0" strike="noStrike" spc="-1">
                <a:solidFill>
                  <a:srgbClr val="000000"/>
                </a:solidFill>
                <a:latin typeface="Times New Roman"/>
              </a:defRPr>
            </a:lvl1pPr>
          </a:lstStyle>
          <a:p>
            <a:pPr indent="0" algn="r">
              <a:lnSpc>
                <a:spcPct val="100000"/>
              </a:lnSpc>
              <a:buNone/>
            </a:pPr>
            <a:fld id="{0299837B-7B2B-4EDF-94DE-CDDEDA66FBBD}" type="slidenum">
              <a:rPr lang="en-US" sz="1200" b="0" strike="noStrike" spc="-1">
                <a:solidFill>
                  <a:srgbClr val="000000"/>
                </a:solidFill>
                <a:latin typeface="Times New Roman"/>
              </a:rPr>
              <a:t>1</a:t>
            </a:fld>
            <a:endParaRPr lang="en-US" sz="1200" b="0" strike="noStrike" spc="-1">
              <a:solidFill>
                <a:srgbClr val="000000"/>
              </a:solidFill>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F59F38F-3558-747E-0C0C-843FF488676C}"/>
            </a:ext>
          </a:extLst>
        </p:cNvPr>
        <p:cNvGrpSpPr/>
        <p:nvPr/>
      </p:nvGrpSpPr>
      <p:grpSpPr>
        <a:xfrm>
          <a:off x="0" y="0"/>
          <a:ext cx="0" cy="0"/>
          <a:chOff x="0" y="0"/>
          <a:chExt cx="0" cy="0"/>
        </a:xfrm>
      </p:grpSpPr>
      <p:sp>
        <p:nvSpPr>
          <p:cNvPr id="6" name="Rectangle 8">
            <a:extLst>
              <a:ext uri="{FF2B5EF4-FFF2-40B4-BE49-F238E27FC236}">
                <a16:creationId xmlns:a16="http://schemas.microsoft.com/office/drawing/2014/main" id="{66BB833B-DEF9-0666-60FE-7A7DB0A15987}"/>
              </a:ext>
            </a:extLst>
          </p:cNvPr>
          <p:cNvSpPr>
            <a:spLocks noGrp="1" noChangeArrowheads="1"/>
          </p:cNvSpPr>
          <p:nvPr>
            <p:ph type="sldNum"/>
          </p:nvPr>
        </p:nvSpPr>
        <p:spPr>
          <a:ln/>
        </p:spPr>
        <p:txBody>
          <a:bodyPr/>
          <a:lstStyle/>
          <a:p>
            <a:fld id="{A6B82D78-72CA-4280-BF88-9B494D290322}" type="slidenum">
              <a:rPr lang="en-US"/>
              <a:pPr/>
              <a:t>5</a:t>
            </a:fld>
            <a:endParaRPr lang="en-US"/>
          </a:p>
        </p:txBody>
      </p:sp>
      <p:sp>
        <p:nvSpPr>
          <p:cNvPr id="23553" name="Text Box 1">
            <a:extLst>
              <a:ext uri="{FF2B5EF4-FFF2-40B4-BE49-F238E27FC236}">
                <a16:creationId xmlns:a16="http://schemas.microsoft.com/office/drawing/2014/main" id="{F02DC596-0AF7-E298-E54C-78DA55D1CAB7}"/>
              </a:ext>
            </a:extLst>
          </p:cNvPr>
          <p:cNvSpPr txBox="1">
            <a:spLocks noChangeArrowheads="1"/>
          </p:cNvSpPr>
          <p:nvPr/>
        </p:nvSpPr>
        <p:spPr bwMode="auto">
          <a:xfrm>
            <a:off x="4398963" y="9555163"/>
            <a:ext cx="3370262" cy="500062"/>
          </a:xfrm>
          <a:prstGeom prst="rect">
            <a:avLst/>
          </a:prstGeom>
          <a:noFill/>
          <a:ln w="9525">
            <a:noFill/>
            <a:round/>
            <a:headEnd/>
            <a:tailEnd/>
          </a:ln>
          <a:effectLst/>
        </p:spPr>
        <p:txBody>
          <a:bodyPr lIns="0" tIns="0" rIns="0" bIns="0" anchor="b"/>
          <a:lstStyle/>
          <a:p>
            <a:pPr algn="r">
              <a:tabLst>
                <a:tab pos="0" algn="l"/>
                <a:tab pos="457153" algn="l"/>
                <a:tab pos="914308" algn="l"/>
                <a:tab pos="1371461" algn="l"/>
                <a:tab pos="1828614" algn="l"/>
                <a:tab pos="2285769" algn="l"/>
                <a:tab pos="2742922" algn="l"/>
                <a:tab pos="3200076" algn="l"/>
                <a:tab pos="3657230" algn="l"/>
                <a:tab pos="4114383" algn="l"/>
                <a:tab pos="4571537" algn="l"/>
                <a:tab pos="5028690" algn="l"/>
                <a:tab pos="5485844" algn="l"/>
                <a:tab pos="5942998" algn="l"/>
                <a:tab pos="6400151" algn="l"/>
                <a:tab pos="6857305" algn="l"/>
                <a:tab pos="7314459" algn="l"/>
                <a:tab pos="7771612" algn="l"/>
                <a:tab pos="8228766" algn="l"/>
                <a:tab pos="8685920" algn="l"/>
                <a:tab pos="9143073" algn="l"/>
              </a:tabLst>
            </a:pPr>
            <a:fld id="{6018535E-751A-41F6-88D1-9C22E6D1F4CD}" type="slidenum">
              <a:rPr lang="en-US" sz="1400">
                <a:solidFill>
                  <a:srgbClr val="000000"/>
                </a:solidFill>
                <a:latin typeface="Times New Roman" pitchFamily="16" charset="0"/>
              </a:rPr>
              <a:pPr algn="r">
                <a:tabLst>
                  <a:tab pos="0" algn="l"/>
                  <a:tab pos="457153" algn="l"/>
                  <a:tab pos="914308" algn="l"/>
                  <a:tab pos="1371461" algn="l"/>
                  <a:tab pos="1828614" algn="l"/>
                  <a:tab pos="2285769" algn="l"/>
                  <a:tab pos="2742922" algn="l"/>
                  <a:tab pos="3200076" algn="l"/>
                  <a:tab pos="3657230" algn="l"/>
                  <a:tab pos="4114383" algn="l"/>
                  <a:tab pos="4571537" algn="l"/>
                  <a:tab pos="5028690" algn="l"/>
                  <a:tab pos="5485844" algn="l"/>
                  <a:tab pos="5942998" algn="l"/>
                  <a:tab pos="6400151" algn="l"/>
                  <a:tab pos="6857305" algn="l"/>
                  <a:tab pos="7314459" algn="l"/>
                  <a:tab pos="7771612" algn="l"/>
                  <a:tab pos="8228766" algn="l"/>
                  <a:tab pos="8685920" algn="l"/>
                  <a:tab pos="9143073" algn="l"/>
                </a:tabLst>
              </a:pPr>
              <a:t>5</a:t>
            </a:fld>
            <a:endParaRPr lang="en-US" sz="1400">
              <a:solidFill>
                <a:srgbClr val="000000"/>
              </a:solidFill>
              <a:latin typeface="Times New Roman" pitchFamily="16" charset="0"/>
            </a:endParaRPr>
          </a:p>
        </p:txBody>
      </p:sp>
      <p:sp>
        <p:nvSpPr>
          <p:cNvPr id="23554" name="Text Box 2">
            <a:extLst>
              <a:ext uri="{FF2B5EF4-FFF2-40B4-BE49-F238E27FC236}">
                <a16:creationId xmlns:a16="http://schemas.microsoft.com/office/drawing/2014/main" id="{2505EBFF-F077-E30F-C420-940DE8D4DC1A}"/>
              </a:ext>
            </a:extLst>
          </p:cNvPr>
          <p:cNvSpPr txBox="1">
            <a:spLocks noChangeArrowheads="1"/>
          </p:cNvSpPr>
          <p:nvPr/>
        </p:nvSpPr>
        <p:spPr bwMode="auto">
          <a:xfrm>
            <a:off x="4398963" y="9555164"/>
            <a:ext cx="3371850" cy="501650"/>
          </a:xfrm>
          <a:prstGeom prst="rect">
            <a:avLst/>
          </a:prstGeom>
          <a:noFill/>
          <a:ln w="9525">
            <a:noFill/>
            <a:round/>
            <a:headEnd/>
            <a:tailEnd/>
          </a:ln>
          <a:effectLst/>
        </p:spPr>
        <p:txBody>
          <a:bodyPr lIns="0" tIns="0" rIns="0" bIns="0" anchor="b"/>
          <a:lstStyle/>
          <a:p>
            <a:pPr algn="r">
              <a:tabLst>
                <a:tab pos="0" algn="l"/>
                <a:tab pos="457153" algn="l"/>
                <a:tab pos="914308" algn="l"/>
                <a:tab pos="1371461" algn="l"/>
                <a:tab pos="1828614" algn="l"/>
                <a:tab pos="2285769" algn="l"/>
                <a:tab pos="2742922" algn="l"/>
                <a:tab pos="3200076" algn="l"/>
                <a:tab pos="3657230" algn="l"/>
                <a:tab pos="4114383" algn="l"/>
                <a:tab pos="4571537" algn="l"/>
                <a:tab pos="5028690" algn="l"/>
                <a:tab pos="5485844" algn="l"/>
                <a:tab pos="5942998" algn="l"/>
                <a:tab pos="6400151" algn="l"/>
                <a:tab pos="6857305" algn="l"/>
                <a:tab pos="7314459" algn="l"/>
                <a:tab pos="7771612" algn="l"/>
                <a:tab pos="8228766" algn="l"/>
                <a:tab pos="8685920" algn="l"/>
                <a:tab pos="9143073" algn="l"/>
              </a:tabLst>
            </a:pPr>
            <a:fld id="{9E55A56F-54AE-4FBD-A708-A85679E2043A}" type="slidenum">
              <a:rPr lang="en-US" sz="1400">
                <a:solidFill>
                  <a:srgbClr val="000000"/>
                </a:solidFill>
                <a:latin typeface="Times New Roman" pitchFamily="16" charset="0"/>
              </a:rPr>
              <a:pPr algn="r">
                <a:tabLst>
                  <a:tab pos="0" algn="l"/>
                  <a:tab pos="457153" algn="l"/>
                  <a:tab pos="914308" algn="l"/>
                  <a:tab pos="1371461" algn="l"/>
                  <a:tab pos="1828614" algn="l"/>
                  <a:tab pos="2285769" algn="l"/>
                  <a:tab pos="2742922" algn="l"/>
                  <a:tab pos="3200076" algn="l"/>
                  <a:tab pos="3657230" algn="l"/>
                  <a:tab pos="4114383" algn="l"/>
                  <a:tab pos="4571537" algn="l"/>
                  <a:tab pos="5028690" algn="l"/>
                  <a:tab pos="5485844" algn="l"/>
                  <a:tab pos="5942998" algn="l"/>
                  <a:tab pos="6400151" algn="l"/>
                  <a:tab pos="6857305" algn="l"/>
                  <a:tab pos="7314459" algn="l"/>
                  <a:tab pos="7771612" algn="l"/>
                  <a:tab pos="8228766" algn="l"/>
                  <a:tab pos="8685920" algn="l"/>
                  <a:tab pos="9143073" algn="l"/>
                </a:tabLst>
              </a:pPr>
              <a:t>5</a:t>
            </a:fld>
            <a:endParaRPr lang="en-US" sz="1400">
              <a:solidFill>
                <a:srgbClr val="000000"/>
              </a:solidFill>
              <a:latin typeface="Times New Roman" pitchFamily="16" charset="0"/>
            </a:endParaRPr>
          </a:p>
        </p:txBody>
      </p:sp>
      <p:sp>
        <p:nvSpPr>
          <p:cNvPr id="23555" name="Rectangle 3">
            <a:extLst>
              <a:ext uri="{FF2B5EF4-FFF2-40B4-BE49-F238E27FC236}">
                <a16:creationId xmlns:a16="http://schemas.microsoft.com/office/drawing/2014/main" id="{90D9675A-A79E-5BBC-B49F-B999838C4CF8}"/>
              </a:ext>
            </a:extLst>
          </p:cNvPr>
          <p:cNvSpPr txBox="1">
            <a:spLocks noGrp="1" noRot="1" noChangeAspect="1" noChangeArrowheads="1"/>
          </p:cNvSpPr>
          <p:nvPr>
            <p:ph type="sldImg"/>
          </p:nvPr>
        </p:nvSpPr>
        <p:spPr bwMode="auto">
          <a:xfrm>
            <a:off x="409575" y="706438"/>
            <a:ext cx="6202363" cy="3489325"/>
          </a:xfrm>
          <a:prstGeom prst="rect">
            <a:avLst/>
          </a:prstGeom>
          <a:solidFill>
            <a:srgbClr val="FFFFFF"/>
          </a:solidFill>
          <a:ln>
            <a:solidFill>
              <a:srgbClr val="000000"/>
            </a:solidFill>
            <a:miter lim="800000"/>
            <a:headEnd/>
            <a:tailEnd/>
          </a:ln>
        </p:spPr>
        <p:txBody>
          <a:bodyPr/>
          <a:lstStyle/>
          <a:p>
            <a:endParaRPr lang="en-US"/>
          </a:p>
        </p:txBody>
      </p:sp>
      <p:sp>
        <p:nvSpPr>
          <p:cNvPr id="23556" name="Rectangle 4">
            <a:extLst>
              <a:ext uri="{FF2B5EF4-FFF2-40B4-BE49-F238E27FC236}">
                <a16:creationId xmlns:a16="http://schemas.microsoft.com/office/drawing/2014/main" id="{CDB5A7F2-2FF1-3A0C-861C-10FBAF8DB1C8}"/>
              </a:ext>
            </a:extLst>
          </p:cNvPr>
          <p:cNvSpPr txBox="1">
            <a:spLocks noGrp="1" noChangeArrowheads="1"/>
          </p:cNvSpPr>
          <p:nvPr>
            <p:ph type="body" idx="1"/>
          </p:nvPr>
        </p:nvSpPr>
        <p:spPr bwMode="auto">
          <a:xfrm>
            <a:off x="777875" y="4776788"/>
            <a:ext cx="6215063" cy="4522787"/>
          </a:xfrm>
          <a:prstGeom prst="rect">
            <a:avLst/>
          </a:prstGeom>
          <a:noFill/>
          <a:ln>
            <a:round/>
            <a:headEnd/>
            <a:tailEnd/>
          </a:ln>
        </p:spPr>
        <p:txBody>
          <a:bodyPr wrap="none" anchor="ctr"/>
          <a:lstStyle/>
          <a:p>
            <a:endParaRPr lang="en-US"/>
          </a:p>
        </p:txBody>
      </p:sp>
    </p:spTree>
    <p:extLst>
      <p:ext uri="{BB962C8B-B14F-4D97-AF65-F5344CB8AC3E}">
        <p14:creationId xmlns:p14="http://schemas.microsoft.com/office/powerpoint/2010/main" val="11951233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A4C0013-BD3C-5ED3-91AC-C8F15EB5D23A}"/>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A3FE6E-1091-B257-D514-FC2B0D5EAACF}"/>
              </a:ext>
            </a:extLst>
          </p:cNvPr>
          <p:cNvSpPr>
            <a:spLocks noGrp="1"/>
          </p:cNvSpPr>
          <p:nvPr>
            <p:ph type="ctrTitle" hasCustomPrompt="1"/>
          </p:nvPr>
        </p:nvSpPr>
        <p:spPr>
          <a:xfrm>
            <a:off x="827567" y="3283827"/>
            <a:ext cx="10536865" cy="1363108"/>
          </a:xfrm>
        </p:spPr>
        <p:txBody>
          <a:bodyPr anchor="ctr" anchorCtr="0">
            <a:normAutofit/>
          </a:bodyPr>
          <a:lstStyle>
            <a:lvl1pPr algn="ctr">
              <a:lnSpc>
                <a:spcPct val="90000"/>
              </a:lnSpc>
              <a:defRPr sz="6000" b="1">
                <a:solidFill>
                  <a:srgbClr val="26205E"/>
                </a:solidFill>
              </a:defRPr>
            </a:lvl1pPr>
          </a:lstStyle>
          <a:p>
            <a:r>
              <a:rPr lang="en-US" dirty="0"/>
              <a:t>Click to add Title</a:t>
            </a:r>
          </a:p>
        </p:txBody>
      </p:sp>
      <p:sp>
        <p:nvSpPr>
          <p:cNvPr id="6" name="Rectangle 5">
            <a:extLst>
              <a:ext uri="{FF2B5EF4-FFF2-40B4-BE49-F238E27FC236}">
                <a16:creationId xmlns:a16="http://schemas.microsoft.com/office/drawing/2014/main" id="{89086F85-6E23-2574-90F9-D53BABBD97E0}"/>
              </a:ext>
            </a:extLst>
          </p:cNvPr>
          <p:cNvSpPr/>
          <p:nvPr userDrawn="1"/>
        </p:nvSpPr>
        <p:spPr>
          <a:xfrm>
            <a:off x="4158491" y="930170"/>
            <a:ext cx="3793317" cy="17564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0CC2468-9773-10C3-7E79-593CFD92E1B7}"/>
              </a:ext>
            </a:extLst>
          </p:cNvPr>
          <p:cNvPicPr>
            <a:picLocks noChangeAspect="1"/>
          </p:cNvPicPr>
          <p:nvPr userDrawn="1"/>
        </p:nvPicPr>
        <p:blipFill>
          <a:blip r:embed="rId3"/>
          <a:srcRect/>
          <a:stretch/>
        </p:blipFill>
        <p:spPr>
          <a:xfrm>
            <a:off x="4495529" y="1081373"/>
            <a:ext cx="3200942" cy="1405705"/>
          </a:xfrm>
          <a:prstGeom prst="rect">
            <a:avLst/>
          </a:prstGeom>
        </p:spPr>
      </p:pic>
      <p:sp>
        <p:nvSpPr>
          <p:cNvPr id="7" name="Slide Number Placeholder 5">
            <a:extLst>
              <a:ext uri="{FF2B5EF4-FFF2-40B4-BE49-F238E27FC236}">
                <a16:creationId xmlns:a16="http://schemas.microsoft.com/office/drawing/2014/main" id="{9C67E9F8-C69D-2DF9-1BFA-63EEF90670DD}"/>
              </a:ext>
            </a:extLst>
          </p:cNvPr>
          <p:cNvSpPr>
            <a:spLocks noGrp="1"/>
          </p:cNvSpPr>
          <p:nvPr>
            <p:ph type="sldNum" sz="quarter" idx="4"/>
          </p:nvPr>
        </p:nvSpPr>
        <p:spPr>
          <a:xfrm>
            <a:off x="9122734" y="6310312"/>
            <a:ext cx="2743200" cy="365125"/>
          </a:xfrm>
          <a:prstGeom prst="rect">
            <a:avLst/>
          </a:prstGeom>
        </p:spPr>
        <p:txBody>
          <a:bodyPr vert="horz" lIns="91440" tIns="45720" rIns="91440" bIns="45720" rtlCol="0" anchor="ctr"/>
          <a:lstStyle>
            <a:lvl1pPr algn="r">
              <a:defRPr sz="1400" b="1">
                <a:solidFill>
                  <a:schemeClr val="tx1">
                    <a:tint val="82000"/>
                  </a:schemeClr>
                </a:solidFill>
                <a:latin typeface="Garamond" panose="02020404030301010803" pitchFamily="18" charset="0"/>
              </a:defRPr>
            </a:lvl1pPr>
          </a:lstStyle>
          <a:p>
            <a:fld id="{E550F8CE-6223-4241-882D-8C053F6794F3}" type="slidenum">
              <a:rPr lang="en-US" smtClean="0"/>
              <a:pPr/>
              <a:t>‹#›</a:t>
            </a:fld>
            <a:endParaRPr lang="en-US" dirty="0"/>
          </a:p>
        </p:txBody>
      </p:sp>
      <p:sp>
        <p:nvSpPr>
          <p:cNvPr id="8" name="Content Placeholder 2">
            <a:extLst>
              <a:ext uri="{FF2B5EF4-FFF2-40B4-BE49-F238E27FC236}">
                <a16:creationId xmlns:a16="http://schemas.microsoft.com/office/drawing/2014/main" id="{93042DC6-F96D-E1E8-8829-FA7511588EB4}"/>
              </a:ext>
            </a:extLst>
          </p:cNvPr>
          <p:cNvSpPr>
            <a:spLocks noGrp="1"/>
          </p:cNvSpPr>
          <p:nvPr>
            <p:ph idx="1" hasCustomPrompt="1"/>
          </p:nvPr>
        </p:nvSpPr>
        <p:spPr>
          <a:xfrm>
            <a:off x="827566" y="5181743"/>
            <a:ext cx="10536865" cy="589162"/>
          </a:xfrm>
        </p:spPr>
        <p:txBody>
          <a:bodyPr anchor="b" anchorCtr="1">
            <a:noAutofit/>
          </a:bodyPr>
          <a:lstStyle>
            <a:lvl1pPr marL="0" indent="0" algn="ctr">
              <a:buFontTx/>
              <a:buNone/>
              <a:defRPr sz="4000" b="1">
                <a:solidFill>
                  <a:schemeClr val="tx1"/>
                </a:solidFill>
                <a:latin typeface="Garamond" panose="02020404030301010803" pitchFamily="18" charset="0"/>
                <a:cs typeface="Arial" panose="020B0604020202020204" pitchFamily="34" charset="0"/>
              </a:defRPr>
            </a:lvl1pPr>
            <a:lvl2pPr marL="457200" indent="0" algn="ctr">
              <a:buFontTx/>
              <a:buNone/>
              <a:defRPr sz="4800" b="1">
                <a:solidFill>
                  <a:schemeClr val="tx1"/>
                </a:solidFill>
                <a:latin typeface="Garamond" panose="02020404030301010803" pitchFamily="18" charset="0"/>
                <a:cs typeface="Arial" panose="020B0604020202020204" pitchFamily="34" charset="0"/>
              </a:defRPr>
            </a:lvl2pPr>
            <a:lvl3pPr marL="914400" indent="0" algn="ctr">
              <a:buFontTx/>
              <a:buNone/>
              <a:defRPr sz="4800" b="1">
                <a:solidFill>
                  <a:schemeClr val="tx1"/>
                </a:solidFill>
                <a:latin typeface="Garamond" panose="02020404030301010803" pitchFamily="18" charset="0"/>
                <a:cs typeface="Arial" panose="020B0604020202020204" pitchFamily="34" charset="0"/>
              </a:defRPr>
            </a:lvl3pPr>
            <a:lvl4pPr marL="1371600" indent="0" algn="ctr">
              <a:buFontTx/>
              <a:buNone/>
              <a:defRPr sz="4800" b="1">
                <a:solidFill>
                  <a:schemeClr val="tx1"/>
                </a:solidFill>
                <a:latin typeface="Garamond" panose="02020404030301010803" pitchFamily="18" charset="0"/>
                <a:cs typeface="Arial" panose="020B0604020202020204" pitchFamily="34" charset="0"/>
              </a:defRPr>
            </a:lvl4pPr>
            <a:lvl5pPr marL="1828800" indent="0" algn="ctr">
              <a:buFontTx/>
              <a:buNone/>
              <a:defRPr sz="4800" b="1">
                <a:solidFill>
                  <a:schemeClr val="tx1"/>
                </a:solidFill>
                <a:latin typeface="Garamond" panose="02020404030301010803" pitchFamily="18" charset="0"/>
                <a:cs typeface="Arial" panose="020B0604020202020204" pitchFamily="34" charset="0"/>
              </a:defRPr>
            </a:lvl5pPr>
          </a:lstStyle>
          <a:p>
            <a:pPr lvl="0"/>
            <a:r>
              <a:rPr lang="en-US" dirty="0"/>
              <a:t>Click to add presenter name</a:t>
            </a:r>
          </a:p>
        </p:txBody>
      </p:sp>
      <p:sp>
        <p:nvSpPr>
          <p:cNvPr id="9" name="Content Placeholder 2">
            <a:extLst>
              <a:ext uri="{FF2B5EF4-FFF2-40B4-BE49-F238E27FC236}">
                <a16:creationId xmlns:a16="http://schemas.microsoft.com/office/drawing/2014/main" id="{014671F7-E8A8-5EC4-C8AD-29A13C6EEF31}"/>
              </a:ext>
            </a:extLst>
          </p:cNvPr>
          <p:cNvSpPr>
            <a:spLocks noGrp="1"/>
          </p:cNvSpPr>
          <p:nvPr>
            <p:ph idx="10" hasCustomPrompt="1"/>
          </p:nvPr>
        </p:nvSpPr>
        <p:spPr>
          <a:xfrm>
            <a:off x="827566" y="5726021"/>
            <a:ext cx="10536865" cy="534809"/>
          </a:xfrm>
        </p:spPr>
        <p:txBody>
          <a:bodyPr anchor="b" anchorCtr="1">
            <a:noAutofit/>
          </a:bodyPr>
          <a:lstStyle>
            <a:lvl1pPr marL="0" indent="0" algn="ctr">
              <a:buFontTx/>
              <a:buNone/>
              <a:defRPr sz="3000" b="1">
                <a:solidFill>
                  <a:schemeClr val="tx1"/>
                </a:solidFill>
                <a:latin typeface="Garamond" panose="02020404030301010803" pitchFamily="18" charset="0"/>
                <a:cs typeface="Arial" panose="020B0604020202020204" pitchFamily="34" charset="0"/>
              </a:defRPr>
            </a:lvl1pPr>
            <a:lvl2pPr marL="457200" indent="0" algn="ctr">
              <a:buFontTx/>
              <a:buNone/>
              <a:defRPr sz="4800" b="1">
                <a:solidFill>
                  <a:schemeClr val="tx1"/>
                </a:solidFill>
                <a:latin typeface="Garamond" panose="02020404030301010803" pitchFamily="18" charset="0"/>
                <a:cs typeface="Arial" panose="020B0604020202020204" pitchFamily="34" charset="0"/>
              </a:defRPr>
            </a:lvl2pPr>
            <a:lvl3pPr marL="914400" indent="0" algn="ctr">
              <a:buFontTx/>
              <a:buNone/>
              <a:defRPr sz="4800" b="1">
                <a:solidFill>
                  <a:schemeClr val="tx1"/>
                </a:solidFill>
                <a:latin typeface="Garamond" panose="02020404030301010803" pitchFamily="18" charset="0"/>
                <a:cs typeface="Arial" panose="020B0604020202020204" pitchFamily="34" charset="0"/>
              </a:defRPr>
            </a:lvl3pPr>
            <a:lvl4pPr marL="1371600" indent="0" algn="ctr">
              <a:buFontTx/>
              <a:buNone/>
              <a:defRPr sz="4800" b="1">
                <a:solidFill>
                  <a:schemeClr val="tx1"/>
                </a:solidFill>
                <a:latin typeface="Garamond" panose="02020404030301010803" pitchFamily="18" charset="0"/>
                <a:cs typeface="Arial" panose="020B0604020202020204" pitchFamily="34" charset="0"/>
              </a:defRPr>
            </a:lvl4pPr>
            <a:lvl5pPr marL="1828800" indent="0" algn="ctr">
              <a:buFontTx/>
              <a:buNone/>
              <a:defRPr sz="4800" b="1">
                <a:solidFill>
                  <a:schemeClr val="tx1"/>
                </a:solidFill>
                <a:latin typeface="Garamond" panose="02020404030301010803" pitchFamily="18" charset="0"/>
                <a:cs typeface="Arial" panose="020B0604020202020204" pitchFamily="34" charset="0"/>
              </a:defRPr>
            </a:lvl5pPr>
          </a:lstStyle>
          <a:p>
            <a:pPr lvl="0"/>
            <a:r>
              <a:rPr lang="en-US" dirty="0"/>
              <a:t>Event   |   Date</a:t>
            </a:r>
          </a:p>
        </p:txBody>
      </p:sp>
    </p:spTree>
    <p:extLst>
      <p:ext uri="{BB962C8B-B14F-4D97-AF65-F5344CB8AC3E}">
        <p14:creationId xmlns:p14="http://schemas.microsoft.com/office/powerpoint/2010/main" val="3547759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6">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E2F3093-F908-DA8E-E1A1-1262E9459D20}"/>
              </a:ext>
            </a:extLst>
          </p:cNvPr>
          <p:cNvPicPr>
            <a:picLocks noChangeAspect="1"/>
          </p:cNvPicPr>
          <p:nvPr userDrawn="1"/>
        </p:nvPicPr>
        <p:blipFill>
          <a:blip r:embed="rId2"/>
          <a:srcRect l="82292"/>
          <a:stretch/>
        </p:blipFill>
        <p:spPr>
          <a:xfrm>
            <a:off x="10061448" y="0"/>
            <a:ext cx="2130552" cy="6858000"/>
          </a:xfrm>
          <a:prstGeom prst="rect">
            <a:avLst/>
          </a:prstGeom>
        </p:spPr>
      </p:pic>
      <p:sp>
        <p:nvSpPr>
          <p:cNvPr id="12" name="Title 1">
            <a:extLst>
              <a:ext uri="{FF2B5EF4-FFF2-40B4-BE49-F238E27FC236}">
                <a16:creationId xmlns:a16="http://schemas.microsoft.com/office/drawing/2014/main" id="{7E9E688B-F046-28B9-F750-36FE66EAFD15}"/>
              </a:ext>
            </a:extLst>
          </p:cNvPr>
          <p:cNvSpPr>
            <a:spLocks noGrp="1"/>
          </p:cNvSpPr>
          <p:nvPr>
            <p:ph type="title"/>
          </p:nvPr>
        </p:nvSpPr>
        <p:spPr>
          <a:xfrm>
            <a:off x="596900" y="293482"/>
            <a:ext cx="9296400" cy="1561328"/>
          </a:xfrm>
        </p:spPr>
        <p:txBody>
          <a:bodyPr/>
          <a:lstStyle>
            <a:lvl1pPr>
              <a:defRPr b="1">
                <a:solidFill>
                  <a:srgbClr val="26205E"/>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3" name="Content Placeholder 2">
            <a:extLst>
              <a:ext uri="{FF2B5EF4-FFF2-40B4-BE49-F238E27FC236}">
                <a16:creationId xmlns:a16="http://schemas.microsoft.com/office/drawing/2014/main" id="{6281E7B4-5414-79CA-52C5-4AAE026D4420}"/>
              </a:ext>
            </a:extLst>
          </p:cNvPr>
          <p:cNvSpPr>
            <a:spLocks noGrp="1"/>
          </p:cNvSpPr>
          <p:nvPr>
            <p:ph idx="1"/>
          </p:nvPr>
        </p:nvSpPr>
        <p:spPr>
          <a:xfrm>
            <a:off x="596900" y="1854810"/>
            <a:ext cx="9296400" cy="4158252"/>
          </a:xfrm>
        </p:spPr>
        <p:txBody>
          <a:bodyPr/>
          <a:lstStyle>
            <a:lvl1pPr>
              <a:defRPr>
                <a:solidFill>
                  <a:srgbClr val="000000"/>
                </a:solidFill>
                <a:latin typeface="Garamond" panose="02020404030301010803" pitchFamily="18" charset="0"/>
                <a:cs typeface="Arial" panose="020B0604020202020204" pitchFamily="34" charset="0"/>
              </a:defRPr>
            </a:lvl1pPr>
            <a:lvl2pPr>
              <a:defRPr>
                <a:solidFill>
                  <a:srgbClr val="000000"/>
                </a:solidFill>
                <a:latin typeface="Garamond" panose="02020404030301010803" pitchFamily="18" charset="0"/>
                <a:cs typeface="Arial" panose="020B0604020202020204" pitchFamily="34" charset="0"/>
              </a:defRPr>
            </a:lvl2pPr>
            <a:lvl3pPr>
              <a:defRPr>
                <a:solidFill>
                  <a:srgbClr val="000000"/>
                </a:solidFill>
                <a:latin typeface="Garamond" panose="02020404030301010803" pitchFamily="18" charset="0"/>
                <a:cs typeface="Arial" panose="020B0604020202020204" pitchFamily="34" charset="0"/>
              </a:defRPr>
            </a:lvl3pPr>
            <a:lvl4pPr>
              <a:defRPr>
                <a:solidFill>
                  <a:srgbClr val="000000"/>
                </a:solidFill>
                <a:latin typeface="Garamond" panose="02020404030301010803" pitchFamily="18" charset="0"/>
                <a:cs typeface="Arial" panose="020B0604020202020204" pitchFamily="34" charset="0"/>
              </a:defRPr>
            </a:lvl4pPr>
            <a:lvl5pPr>
              <a:defRPr>
                <a:solidFill>
                  <a:srgbClr val="000000"/>
                </a:solidFill>
                <a:latin typeface="Garamond" panose="02020404030301010803" pitchFamily="18"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6" name="Straight Connector 15">
            <a:extLst>
              <a:ext uri="{FF2B5EF4-FFF2-40B4-BE49-F238E27FC236}">
                <a16:creationId xmlns:a16="http://schemas.microsoft.com/office/drawing/2014/main" id="{AEC41A3A-552F-93DD-FAE1-A74A39D7CAE0}"/>
              </a:ext>
            </a:extLst>
          </p:cNvPr>
          <p:cNvCxnSpPr>
            <a:cxnSpLocks/>
          </p:cNvCxnSpPr>
          <p:nvPr userDrawn="1"/>
        </p:nvCxnSpPr>
        <p:spPr>
          <a:xfrm flipH="1">
            <a:off x="1320800" y="376422"/>
            <a:ext cx="10871200" cy="0"/>
          </a:xfrm>
          <a:prstGeom prst="line">
            <a:avLst/>
          </a:prstGeom>
          <a:ln w="22225">
            <a:solidFill>
              <a:schemeClr val="accent4"/>
            </a:solidFill>
          </a:ln>
        </p:spPr>
        <p:style>
          <a:lnRef idx="2">
            <a:schemeClr val="accent1"/>
          </a:lnRef>
          <a:fillRef idx="0">
            <a:schemeClr val="accent1"/>
          </a:fillRef>
          <a:effectRef idx="1">
            <a:schemeClr val="accent1"/>
          </a:effectRef>
          <a:fontRef idx="minor">
            <a:schemeClr val="tx1"/>
          </a:fontRef>
        </p:style>
      </p:cxnSp>
      <p:sp>
        <p:nvSpPr>
          <p:cNvPr id="19" name="Slide Number Placeholder 5">
            <a:extLst>
              <a:ext uri="{FF2B5EF4-FFF2-40B4-BE49-F238E27FC236}">
                <a16:creationId xmlns:a16="http://schemas.microsoft.com/office/drawing/2014/main" id="{47AA259D-3BC5-46DB-C583-AED0716327AE}"/>
              </a:ext>
            </a:extLst>
          </p:cNvPr>
          <p:cNvSpPr>
            <a:spLocks noGrp="1"/>
          </p:cNvSpPr>
          <p:nvPr>
            <p:ph type="sldNum" sz="quarter" idx="4"/>
          </p:nvPr>
        </p:nvSpPr>
        <p:spPr>
          <a:xfrm>
            <a:off x="9122734" y="6310312"/>
            <a:ext cx="2743200" cy="365125"/>
          </a:xfrm>
          <a:prstGeom prst="rect">
            <a:avLst/>
          </a:prstGeom>
        </p:spPr>
        <p:txBody>
          <a:bodyPr vert="horz" lIns="91440" tIns="45720" rIns="91440" bIns="45720" rtlCol="0" anchor="ctr"/>
          <a:lstStyle>
            <a:lvl1pPr algn="r">
              <a:defRPr sz="1400" b="1">
                <a:solidFill>
                  <a:schemeClr val="bg1"/>
                </a:solidFill>
                <a:latin typeface="Garamond" panose="02020404030301010803" pitchFamily="18" charset="0"/>
              </a:defRPr>
            </a:lvl1pPr>
          </a:lstStyle>
          <a:p>
            <a:fld id="{E550F8CE-6223-4241-882D-8C053F6794F3}" type="slidenum">
              <a:rPr lang="en-US" smtClean="0"/>
              <a:pPr/>
              <a:t>‹#›</a:t>
            </a:fld>
            <a:endParaRPr lang="en-US" dirty="0"/>
          </a:p>
        </p:txBody>
      </p:sp>
    </p:spTree>
    <p:extLst>
      <p:ext uri="{BB962C8B-B14F-4D97-AF65-F5344CB8AC3E}">
        <p14:creationId xmlns:p14="http://schemas.microsoft.com/office/powerpoint/2010/main" val="2716874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7">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E2F3093-F908-DA8E-E1A1-1262E9459D20}"/>
              </a:ext>
            </a:extLst>
          </p:cNvPr>
          <p:cNvPicPr>
            <a:picLocks noChangeAspect="1"/>
          </p:cNvPicPr>
          <p:nvPr userDrawn="1"/>
        </p:nvPicPr>
        <p:blipFill>
          <a:blip r:embed="rId2"/>
          <a:srcRect/>
          <a:stretch/>
        </p:blipFill>
        <p:spPr>
          <a:xfrm>
            <a:off x="-2" y="0"/>
            <a:ext cx="12192001" cy="6858000"/>
          </a:xfrm>
          <a:prstGeom prst="rect">
            <a:avLst/>
          </a:prstGeom>
        </p:spPr>
      </p:pic>
      <p:sp>
        <p:nvSpPr>
          <p:cNvPr id="9" name="Title 1">
            <a:extLst>
              <a:ext uri="{FF2B5EF4-FFF2-40B4-BE49-F238E27FC236}">
                <a16:creationId xmlns:a16="http://schemas.microsoft.com/office/drawing/2014/main" id="{6E2F6D87-4DA1-324F-1EF6-390F3A1C6E58}"/>
              </a:ext>
            </a:extLst>
          </p:cNvPr>
          <p:cNvSpPr>
            <a:spLocks noGrp="1"/>
          </p:cNvSpPr>
          <p:nvPr>
            <p:ph type="title"/>
          </p:nvPr>
        </p:nvSpPr>
        <p:spPr>
          <a:xfrm>
            <a:off x="596900" y="293482"/>
            <a:ext cx="10972800" cy="1561328"/>
          </a:xfrm>
        </p:spPr>
        <p:txBody>
          <a:bodyPr/>
          <a:lstStyle>
            <a:lvl1pPr>
              <a:defRPr b="1">
                <a:solidFill>
                  <a:srgbClr val="26205E"/>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0" name="Content Placeholder 2">
            <a:extLst>
              <a:ext uri="{FF2B5EF4-FFF2-40B4-BE49-F238E27FC236}">
                <a16:creationId xmlns:a16="http://schemas.microsoft.com/office/drawing/2014/main" id="{04FFFDFD-DB7B-DCAB-138B-E5AF8CEE77E4}"/>
              </a:ext>
            </a:extLst>
          </p:cNvPr>
          <p:cNvSpPr>
            <a:spLocks noGrp="1"/>
          </p:cNvSpPr>
          <p:nvPr>
            <p:ph idx="1"/>
          </p:nvPr>
        </p:nvSpPr>
        <p:spPr>
          <a:xfrm>
            <a:off x="596900" y="1854810"/>
            <a:ext cx="10972800" cy="4158252"/>
          </a:xfrm>
        </p:spPr>
        <p:txBody>
          <a:bodyPr/>
          <a:lstStyle>
            <a:lvl1pPr>
              <a:defRPr>
                <a:solidFill>
                  <a:srgbClr val="000000"/>
                </a:solidFill>
                <a:latin typeface="Garamond" panose="02020404030301010803" pitchFamily="18" charset="0"/>
                <a:cs typeface="Arial" panose="020B0604020202020204" pitchFamily="34" charset="0"/>
              </a:defRPr>
            </a:lvl1pPr>
            <a:lvl2pPr>
              <a:defRPr>
                <a:solidFill>
                  <a:srgbClr val="000000"/>
                </a:solidFill>
                <a:latin typeface="Garamond" panose="02020404030301010803" pitchFamily="18" charset="0"/>
                <a:cs typeface="Arial" panose="020B0604020202020204" pitchFamily="34" charset="0"/>
              </a:defRPr>
            </a:lvl2pPr>
            <a:lvl3pPr>
              <a:defRPr>
                <a:solidFill>
                  <a:srgbClr val="000000"/>
                </a:solidFill>
                <a:latin typeface="Garamond" panose="02020404030301010803" pitchFamily="18" charset="0"/>
                <a:cs typeface="Arial" panose="020B0604020202020204" pitchFamily="34" charset="0"/>
              </a:defRPr>
            </a:lvl3pPr>
            <a:lvl4pPr>
              <a:defRPr>
                <a:solidFill>
                  <a:srgbClr val="000000"/>
                </a:solidFill>
                <a:latin typeface="Garamond" panose="02020404030301010803" pitchFamily="18" charset="0"/>
                <a:cs typeface="Arial" panose="020B0604020202020204" pitchFamily="34" charset="0"/>
              </a:defRPr>
            </a:lvl4pPr>
            <a:lvl5pPr>
              <a:defRPr>
                <a:solidFill>
                  <a:srgbClr val="000000"/>
                </a:solidFill>
                <a:latin typeface="Garamond" panose="02020404030301010803" pitchFamily="18"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3" name="Picture 12" descr="A logo with red and blue letters&#10;&#10;Description automatically generated">
            <a:extLst>
              <a:ext uri="{FF2B5EF4-FFF2-40B4-BE49-F238E27FC236}">
                <a16:creationId xmlns:a16="http://schemas.microsoft.com/office/drawing/2014/main" id="{BE0007E2-37FB-2A38-C239-9104B047A3C1}"/>
              </a:ext>
            </a:extLst>
          </p:cNvPr>
          <p:cNvPicPr>
            <a:picLocks noChangeAspect="1"/>
          </p:cNvPicPr>
          <p:nvPr userDrawn="1"/>
        </p:nvPicPr>
        <p:blipFill>
          <a:blip r:embed="rId3"/>
          <a:stretch>
            <a:fillRect/>
          </a:stretch>
        </p:blipFill>
        <p:spPr>
          <a:xfrm>
            <a:off x="326066" y="6127774"/>
            <a:ext cx="1176731" cy="517388"/>
          </a:xfrm>
          <a:prstGeom prst="rect">
            <a:avLst/>
          </a:prstGeom>
        </p:spPr>
      </p:pic>
      <p:sp>
        <p:nvSpPr>
          <p:cNvPr id="14" name="Slide Number Placeholder 5">
            <a:extLst>
              <a:ext uri="{FF2B5EF4-FFF2-40B4-BE49-F238E27FC236}">
                <a16:creationId xmlns:a16="http://schemas.microsoft.com/office/drawing/2014/main" id="{CD3D452D-1C50-733F-BC89-BC1B1DD8194C}"/>
              </a:ext>
            </a:extLst>
          </p:cNvPr>
          <p:cNvSpPr>
            <a:spLocks noGrp="1"/>
          </p:cNvSpPr>
          <p:nvPr>
            <p:ph type="sldNum" sz="quarter" idx="4"/>
          </p:nvPr>
        </p:nvSpPr>
        <p:spPr>
          <a:xfrm>
            <a:off x="9122734" y="6310312"/>
            <a:ext cx="2743200" cy="365125"/>
          </a:xfrm>
          <a:prstGeom prst="rect">
            <a:avLst/>
          </a:prstGeom>
        </p:spPr>
        <p:txBody>
          <a:bodyPr vert="horz" lIns="91440" tIns="45720" rIns="91440" bIns="45720" rtlCol="0" anchor="ctr"/>
          <a:lstStyle>
            <a:lvl1pPr algn="r">
              <a:defRPr sz="1400" b="1">
                <a:solidFill>
                  <a:schemeClr val="accent5">
                    <a:lumMod val="10000"/>
                  </a:schemeClr>
                </a:solidFill>
                <a:latin typeface="Garamond" panose="02020404030301010803" pitchFamily="18" charset="0"/>
              </a:defRPr>
            </a:lvl1pPr>
          </a:lstStyle>
          <a:p>
            <a:fld id="{E550F8CE-6223-4241-882D-8C053F6794F3}" type="slidenum">
              <a:rPr lang="en-US" smtClean="0"/>
              <a:pPr/>
              <a:t>‹#›</a:t>
            </a:fld>
            <a:endParaRPr lang="en-US" dirty="0"/>
          </a:p>
        </p:txBody>
      </p:sp>
    </p:spTree>
    <p:extLst>
      <p:ext uri="{BB962C8B-B14F-4D97-AF65-F5344CB8AC3E}">
        <p14:creationId xmlns:p14="http://schemas.microsoft.com/office/powerpoint/2010/main" val="40613379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NA BACKGROUN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E2F3093-F908-DA8E-E1A1-1262E9459D20}"/>
              </a:ext>
            </a:extLst>
          </p:cNvPr>
          <p:cNvPicPr>
            <a:picLocks noChangeAspect="1"/>
          </p:cNvPicPr>
          <p:nvPr userDrawn="1"/>
        </p:nvPicPr>
        <p:blipFill>
          <a:blip r:embed="rId2"/>
          <a:src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5EB2DC65-4BCC-316D-E208-B9948256BABD}"/>
              </a:ext>
            </a:extLst>
          </p:cNvPr>
          <p:cNvSpPr/>
          <p:nvPr userDrawn="1"/>
        </p:nvSpPr>
        <p:spPr>
          <a:xfrm>
            <a:off x="230587" y="6033306"/>
            <a:ext cx="1383527" cy="6985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aseline="-25000"/>
          </a:p>
        </p:txBody>
      </p:sp>
      <p:sp>
        <p:nvSpPr>
          <p:cNvPr id="13" name="Slide Number Placeholder 5">
            <a:extLst>
              <a:ext uri="{FF2B5EF4-FFF2-40B4-BE49-F238E27FC236}">
                <a16:creationId xmlns:a16="http://schemas.microsoft.com/office/drawing/2014/main" id="{C56B1E30-EB34-962D-AF5A-49AF80E639FB}"/>
              </a:ext>
            </a:extLst>
          </p:cNvPr>
          <p:cNvSpPr>
            <a:spLocks noGrp="1"/>
          </p:cNvSpPr>
          <p:nvPr>
            <p:ph type="sldNum" sz="quarter" idx="4"/>
          </p:nvPr>
        </p:nvSpPr>
        <p:spPr>
          <a:xfrm>
            <a:off x="9122734" y="6310312"/>
            <a:ext cx="2743200" cy="365125"/>
          </a:xfrm>
          <a:prstGeom prst="rect">
            <a:avLst/>
          </a:prstGeom>
        </p:spPr>
        <p:txBody>
          <a:bodyPr vert="horz" lIns="91440" tIns="45720" rIns="91440" bIns="45720" rtlCol="0" anchor="ctr"/>
          <a:lstStyle>
            <a:lvl1pPr algn="r">
              <a:defRPr sz="1400" b="1">
                <a:solidFill>
                  <a:schemeClr val="bg1"/>
                </a:solidFill>
                <a:latin typeface="Garamond" panose="02020404030301010803" pitchFamily="18" charset="0"/>
              </a:defRPr>
            </a:lvl1pPr>
          </a:lstStyle>
          <a:p>
            <a:fld id="{E550F8CE-6223-4241-882D-8C053F6794F3}" type="slidenum">
              <a:rPr lang="en-US" smtClean="0"/>
              <a:pPr/>
              <a:t>‹#›</a:t>
            </a:fld>
            <a:endParaRPr lang="en-US" dirty="0"/>
          </a:p>
        </p:txBody>
      </p:sp>
      <p:sp>
        <p:nvSpPr>
          <p:cNvPr id="3" name="Title 1">
            <a:extLst>
              <a:ext uri="{FF2B5EF4-FFF2-40B4-BE49-F238E27FC236}">
                <a16:creationId xmlns:a16="http://schemas.microsoft.com/office/drawing/2014/main" id="{73876DE7-D576-2946-431B-78078B2CAA1E}"/>
              </a:ext>
            </a:extLst>
          </p:cNvPr>
          <p:cNvSpPr>
            <a:spLocks noGrp="1"/>
          </p:cNvSpPr>
          <p:nvPr>
            <p:ph type="title"/>
          </p:nvPr>
        </p:nvSpPr>
        <p:spPr>
          <a:xfrm>
            <a:off x="596900" y="293482"/>
            <a:ext cx="10972800" cy="1561328"/>
          </a:xfrm>
        </p:spPr>
        <p:txBody>
          <a:bodyPr/>
          <a:lstStyle>
            <a:lvl1pPr>
              <a:defRPr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Content Placeholder 2">
            <a:extLst>
              <a:ext uri="{FF2B5EF4-FFF2-40B4-BE49-F238E27FC236}">
                <a16:creationId xmlns:a16="http://schemas.microsoft.com/office/drawing/2014/main" id="{0B6EC243-12E6-A69C-8600-7760688D6DD8}"/>
              </a:ext>
            </a:extLst>
          </p:cNvPr>
          <p:cNvSpPr>
            <a:spLocks noGrp="1"/>
          </p:cNvSpPr>
          <p:nvPr>
            <p:ph idx="1"/>
          </p:nvPr>
        </p:nvSpPr>
        <p:spPr>
          <a:xfrm>
            <a:off x="596900" y="1854810"/>
            <a:ext cx="10972800" cy="4158252"/>
          </a:xfrm>
        </p:spPr>
        <p:txBody>
          <a:bodyPr/>
          <a:lstStyle>
            <a:lvl1pPr>
              <a:buClr>
                <a:schemeClr val="accent1"/>
              </a:buClr>
              <a:defRPr>
                <a:solidFill>
                  <a:schemeClr val="bg1"/>
                </a:solidFill>
                <a:latin typeface="Garamond" panose="02020404030301010803" pitchFamily="18" charset="0"/>
                <a:cs typeface="Arial" panose="020B0604020202020204" pitchFamily="34" charset="0"/>
              </a:defRPr>
            </a:lvl1pPr>
            <a:lvl2pPr>
              <a:buClr>
                <a:schemeClr val="accent1"/>
              </a:buClr>
              <a:defRPr>
                <a:solidFill>
                  <a:schemeClr val="bg1"/>
                </a:solidFill>
                <a:latin typeface="Garamond" panose="02020404030301010803" pitchFamily="18" charset="0"/>
                <a:cs typeface="Arial" panose="020B0604020202020204" pitchFamily="34" charset="0"/>
              </a:defRPr>
            </a:lvl2pPr>
            <a:lvl3pPr>
              <a:buClr>
                <a:schemeClr val="accent1"/>
              </a:buClr>
              <a:defRPr>
                <a:solidFill>
                  <a:schemeClr val="bg1"/>
                </a:solidFill>
                <a:latin typeface="Garamond" panose="02020404030301010803" pitchFamily="18" charset="0"/>
                <a:cs typeface="Arial" panose="020B0604020202020204" pitchFamily="34" charset="0"/>
              </a:defRPr>
            </a:lvl3pPr>
            <a:lvl4pPr>
              <a:buClr>
                <a:schemeClr val="accent1"/>
              </a:buClr>
              <a:defRPr>
                <a:solidFill>
                  <a:schemeClr val="bg1"/>
                </a:solidFill>
                <a:latin typeface="Garamond" panose="02020404030301010803" pitchFamily="18" charset="0"/>
                <a:cs typeface="Arial" panose="020B0604020202020204" pitchFamily="34" charset="0"/>
              </a:defRPr>
            </a:lvl4pPr>
            <a:lvl5pPr>
              <a:buClr>
                <a:schemeClr val="accent1"/>
              </a:buClr>
              <a:defRPr>
                <a:solidFill>
                  <a:schemeClr val="bg1"/>
                </a:solidFill>
                <a:latin typeface="Garamond" panose="02020404030301010803" pitchFamily="18"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descr="A logo with red and blue letters&#10;&#10;Description automatically generated">
            <a:extLst>
              <a:ext uri="{FF2B5EF4-FFF2-40B4-BE49-F238E27FC236}">
                <a16:creationId xmlns:a16="http://schemas.microsoft.com/office/drawing/2014/main" id="{142CB21D-841F-FA3C-891B-B5DACA79D8BB}"/>
              </a:ext>
            </a:extLst>
          </p:cNvPr>
          <p:cNvPicPr>
            <a:picLocks noChangeAspect="1"/>
          </p:cNvPicPr>
          <p:nvPr userDrawn="1"/>
        </p:nvPicPr>
        <p:blipFill>
          <a:blip r:embed="rId3"/>
          <a:stretch>
            <a:fillRect/>
          </a:stretch>
        </p:blipFill>
        <p:spPr>
          <a:xfrm>
            <a:off x="326066" y="6127774"/>
            <a:ext cx="1176731" cy="517388"/>
          </a:xfrm>
          <a:prstGeom prst="rect">
            <a:avLst/>
          </a:prstGeom>
        </p:spPr>
      </p:pic>
    </p:spTree>
    <p:extLst>
      <p:ext uri="{BB962C8B-B14F-4D97-AF65-F5344CB8AC3E}">
        <p14:creationId xmlns:p14="http://schemas.microsoft.com/office/powerpoint/2010/main" val="20618925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ER 1">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A4C0013-BD3C-5ED3-91AC-C8F15EB5D23A}"/>
              </a:ext>
            </a:extLst>
          </p:cNvPr>
          <p:cNvPicPr>
            <a:picLocks noChangeAspect="1"/>
          </p:cNvPicPr>
          <p:nvPr userDrawn="1"/>
        </p:nvPicPr>
        <p:blipFill>
          <a:blip r:embed="rId2"/>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3CBC66E6-68FB-5B0B-C4C4-928BA3A2435E}"/>
              </a:ext>
            </a:extLst>
          </p:cNvPr>
          <p:cNvSpPr/>
          <p:nvPr userDrawn="1"/>
        </p:nvSpPr>
        <p:spPr>
          <a:xfrm>
            <a:off x="3455581" y="2121195"/>
            <a:ext cx="5280837" cy="26156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0C9903B0-B744-F1F7-4075-4E5D45171C84}"/>
              </a:ext>
            </a:extLst>
          </p:cNvPr>
          <p:cNvPicPr>
            <a:picLocks noChangeAspect="1"/>
          </p:cNvPicPr>
          <p:nvPr userDrawn="1"/>
        </p:nvPicPr>
        <p:blipFill>
          <a:blip r:embed="rId3"/>
          <a:srcRect/>
          <a:stretch/>
        </p:blipFill>
        <p:spPr>
          <a:xfrm>
            <a:off x="3776531" y="2410397"/>
            <a:ext cx="4638937" cy="2037205"/>
          </a:xfrm>
          <a:prstGeom prst="rect">
            <a:avLst/>
          </a:prstGeom>
        </p:spPr>
      </p:pic>
    </p:spTree>
    <p:extLst>
      <p:ext uri="{BB962C8B-B14F-4D97-AF65-F5344CB8AC3E}">
        <p14:creationId xmlns:p14="http://schemas.microsoft.com/office/powerpoint/2010/main" val="78687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ER 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A4C0013-BD3C-5ED3-91AC-C8F15EB5D23A}"/>
              </a:ext>
            </a:extLst>
          </p:cNvPr>
          <p:cNvPicPr>
            <a:picLocks noChangeAspect="1"/>
          </p:cNvPicPr>
          <p:nvPr userDrawn="1"/>
        </p:nvPicPr>
        <p:blipFill>
          <a:blip r:embed="rId2"/>
          <a:src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1B7FFE65-E63E-891D-EAD0-AEC7F1636E22}"/>
              </a:ext>
            </a:extLst>
          </p:cNvPr>
          <p:cNvPicPr>
            <a:picLocks noChangeAspect="1"/>
          </p:cNvPicPr>
          <p:nvPr userDrawn="1"/>
        </p:nvPicPr>
        <p:blipFill>
          <a:blip r:embed="rId3"/>
          <a:srcRect/>
          <a:stretch/>
        </p:blipFill>
        <p:spPr>
          <a:xfrm>
            <a:off x="3776531" y="2410397"/>
            <a:ext cx="4638937" cy="2037205"/>
          </a:xfrm>
          <a:prstGeom prst="rect">
            <a:avLst/>
          </a:prstGeom>
        </p:spPr>
      </p:pic>
    </p:spTree>
    <p:extLst>
      <p:ext uri="{BB962C8B-B14F-4D97-AF65-F5344CB8AC3E}">
        <p14:creationId xmlns:p14="http://schemas.microsoft.com/office/powerpoint/2010/main" val="6358065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ER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A4C0013-BD3C-5ED3-91AC-C8F15EB5D23A}"/>
              </a:ext>
            </a:extLst>
          </p:cNvPr>
          <p:cNvPicPr>
            <a:picLocks noChangeAspect="1"/>
          </p:cNvPicPr>
          <p:nvPr userDrawn="1"/>
        </p:nvPicPr>
        <p:blipFill>
          <a:blip r:embed="rId2"/>
          <a:src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1A1928F5-41ED-78BF-9DBD-FC0CDA792B7F}"/>
              </a:ext>
            </a:extLst>
          </p:cNvPr>
          <p:cNvSpPr/>
          <p:nvPr userDrawn="1"/>
        </p:nvSpPr>
        <p:spPr>
          <a:xfrm>
            <a:off x="3455581" y="2121195"/>
            <a:ext cx="5280837" cy="26156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6D27874-2018-EAC0-FF20-4174A7DBCB74}"/>
              </a:ext>
            </a:extLst>
          </p:cNvPr>
          <p:cNvPicPr>
            <a:picLocks noChangeAspect="1"/>
          </p:cNvPicPr>
          <p:nvPr userDrawn="1"/>
        </p:nvPicPr>
        <p:blipFill>
          <a:blip r:embed="rId3"/>
          <a:srcRect/>
          <a:stretch/>
        </p:blipFill>
        <p:spPr>
          <a:xfrm>
            <a:off x="3776531" y="2410397"/>
            <a:ext cx="4638937" cy="2037205"/>
          </a:xfrm>
          <a:prstGeom prst="rect">
            <a:avLst/>
          </a:prstGeom>
        </p:spPr>
      </p:pic>
    </p:spTree>
    <p:extLst>
      <p:ext uri="{BB962C8B-B14F-4D97-AF65-F5344CB8AC3E}">
        <p14:creationId xmlns:p14="http://schemas.microsoft.com/office/powerpoint/2010/main" val="39323996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LOGO">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E0B6C659-EC79-25B4-AF09-4D7CA7DA3C84}"/>
              </a:ext>
            </a:extLst>
          </p:cNvPr>
          <p:cNvSpPr>
            <a:spLocks noGrp="1"/>
          </p:cNvSpPr>
          <p:nvPr>
            <p:ph type="sldNum" sz="quarter" idx="4"/>
          </p:nvPr>
        </p:nvSpPr>
        <p:spPr>
          <a:xfrm>
            <a:off x="9144000" y="6310312"/>
            <a:ext cx="2743200" cy="365125"/>
          </a:xfrm>
          <a:prstGeom prst="rect">
            <a:avLst/>
          </a:prstGeom>
        </p:spPr>
        <p:txBody>
          <a:bodyPr vert="horz" lIns="91440" tIns="45720" rIns="91440" bIns="45720" rtlCol="0" anchor="ctr"/>
          <a:lstStyle>
            <a:lvl1pPr algn="r">
              <a:defRPr sz="1400" b="1">
                <a:solidFill>
                  <a:schemeClr val="accent5">
                    <a:lumMod val="10000"/>
                  </a:schemeClr>
                </a:solidFill>
                <a:latin typeface="Garamond" panose="02020404030301010803" pitchFamily="18" charset="0"/>
              </a:defRPr>
            </a:lvl1pPr>
          </a:lstStyle>
          <a:p>
            <a:fld id="{E550F8CE-6223-4241-882D-8C053F6794F3}" type="slidenum">
              <a:rPr lang="en-US" smtClean="0"/>
              <a:pPr/>
              <a:t>‹#›</a:t>
            </a:fld>
            <a:endParaRPr lang="en-US" dirty="0"/>
          </a:p>
        </p:txBody>
      </p:sp>
    </p:spTree>
    <p:extLst>
      <p:ext uri="{BB962C8B-B14F-4D97-AF65-F5344CB8AC3E}">
        <p14:creationId xmlns:p14="http://schemas.microsoft.com/office/powerpoint/2010/main" val="20592617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AIP-2017 Title and Content2">
    <p:spTree>
      <p:nvGrpSpPr>
        <p:cNvPr id="1" name=""/>
        <p:cNvGrpSpPr/>
        <p:nvPr/>
      </p:nvGrpSpPr>
      <p:grpSpPr>
        <a:xfrm>
          <a:off x="0" y="0"/>
          <a:ext cx="0" cy="0"/>
          <a:chOff x="0" y="0"/>
          <a:chExt cx="0" cy="0"/>
        </a:xfrm>
      </p:grpSpPr>
      <p:sp>
        <p:nvSpPr>
          <p:cNvPr id="2" name="Title 1"/>
          <p:cNvSpPr>
            <a:spLocks noGrp="1"/>
          </p:cNvSpPr>
          <p:nvPr>
            <p:ph type="title"/>
          </p:nvPr>
        </p:nvSpPr>
        <p:spPr>
          <a:xfrm>
            <a:off x="487680" y="121920"/>
            <a:ext cx="11216640" cy="639763"/>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02920" y="1188720"/>
            <a:ext cx="5364480" cy="5120640"/>
          </a:xfrm>
        </p:spPr>
        <p:txBody>
          <a:bodyPr/>
          <a:lstStyle>
            <a:lvl1pPr>
              <a:defRPr sz="2700"/>
            </a:lvl1pPr>
            <a:lvl2pPr>
              <a:defRPr sz="27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6339840" y="1188720"/>
            <a:ext cx="5364480" cy="5120640"/>
          </a:xfrm>
        </p:spPr>
        <p:txBody>
          <a:bodyPr/>
          <a:lstStyle>
            <a:lvl1pPr>
              <a:defRPr sz="2700"/>
            </a:lvl1pPr>
            <a:lvl2pPr>
              <a:defRPr sz="27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1467084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AIP-2017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87680" y="121922"/>
            <a:ext cx="11216640" cy="639763"/>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87680" y="1341120"/>
            <a:ext cx="11216640" cy="4876801"/>
          </a:xfrm>
        </p:spPr>
        <p:txBody>
          <a:bodyPr/>
          <a:lstStyle>
            <a:lvl1pPr>
              <a:lnSpc>
                <a:spcPts val="3600"/>
              </a:lnSpc>
              <a:spcAft>
                <a:spcPts val="1600"/>
              </a:spcAft>
              <a:defRPr sz="3200"/>
            </a:lvl1pPr>
            <a:lvl2pPr>
              <a:lnSpc>
                <a:spcPts val="3600"/>
              </a:lnSpc>
              <a:spcAft>
                <a:spcPts val="1600"/>
              </a:spcAft>
              <a:defRPr sz="3200"/>
            </a:lvl2pPr>
            <a:lvl3pPr>
              <a:lnSpc>
                <a:spcPts val="3600"/>
              </a:lnSpc>
              <a:spcAft>
                <a:spcPts val="1600"/>
              </a:spcAft>
              <a:defRPr sz="3200"/>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2767817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11/13/25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03054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414E3A0-9CBB-8B14-85CA-584EF106A36F}"/>
              </a:ext>
            </a:extLst>
          </p:cNvPr>
          <p:cNvPicPr>
            <a:picLocks noChangeAspect="1"/>
          </p:cNvPicPr>
          <p:nvPr userDrawn="1"/>
        </p:nvPicPr>
        <p:blipFill>
          <a:blip r:embed="rId2"/>
          <a:src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49A68959-5EC3-1879-2580-69D0E211E70D}"/>
              </a:ext>
            </a:extLst>
          </p:cNvPr>
          <p:cNvSpPr/>
          <p:nvPr userDrawn="1"/>
        </p:nvSpPr>
        <p:spPr>
          <a:xfrm>
            <a:off x="4158491" y="930170"/>
            <a:ext cx="3793317" cy="17564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2A915BF-7786-15B8-1843-B6EE10080466}"/>
              </a:ext>
            </a:extLst>
          </p:cNvPr>
          <p:cNvPicPr>
            <a:picLocks noChangeAspect="1"/>
          </p:cNvPicPr>
          <p:nvPr userDrawn="1"/>
        </p:nvPicPr>
        <p:blipFill>
          <a:blip r:embed="rId3"/>
          <a:srcRect/>
          <a:stretch/>
        </p:blipFill>
        <p:spPr>
          <a:xfrm>
            <a:off x="4495529" y="1081373"/>
            <a:ext cx="3200942" cy="1405705"/>
          </a:xfrm>
          <a:prstGeom prst="rect">
            <a:avLst/>
          </a:prstGeom>
        </p:spPr>
      </p:pic>
      <p:sp>
        <p:nvSpPr>
          <p:cNvPr id="8" name="Slide Number Placeholder 5">
            <a:extLst>
              <a:ext uri="{FF2B5EF4-FFF2-40B4-BE49-F238E27FC236}">
                <a16:creationId xmlns:a16="http://schemas.microsoft.com/office/drawing/2014/main" id="{44CE0082-00DA-A956-331F-9DFEA9A5C55A}"/>
              </a:ext>
            </a:extLst>
          </p:cNvPr>
          <p:cNvSpPr>
            <a:spLocks noGrp="1"/>
          </p:cNvSpPr>
          <p:nvPr>
            <p:ph type="sldNum" sz="quarter" idx="4"/>
          </p:nvPr>
        </p:nvSpPr>
        <p:spPr>
          <a:xfrm>
            <a:off x="9122734" y="6310312"/>
            <a:ext cx="2743200" cy="365125"/>
          </a:xfrm>
          <a:prstGeom prst="rect">
            <a:avLst/>
          </a:prstGeom>
        </p:spPr>
        <p:txBody>
          <a:bodyPr vert="horz" lIns="91440" tIns="45720" rIns="91440" bIns="45720" rtlCol="0" anchor="ctr"/>
          <a:lstStyle>
            <a:lvl1pPr algn="r">
              <a:defRPr sz="1400" b="1">
                <a:solidFill>
                  <a:schemeClr val="tx1">
                    <a:tint val="82000"/>
                  </a:schemeClr>
                </a:solidFill>
                <a:latin typeface="Garamond" panose="02020404030301010803" pitchFamily="18" charset="0"/>
              </a:defRPr>
            </a:lvl1pPr>
          </a:lstStyle>
          <a:p>
            <a:fld id="{E550F8CE-6223-4241-882D-8C053F6794F3}" type="slidenum">
              <a:rPr lang="en-US" smtClean="0"/>
              <a:pPr/>
              <a:t>‹#›</a:t>
            </a:fld>
            <a:endParaRPr lang="en-US" dirty="0"/>
          </a:p>
        </p:txBody>
      </p:sp>
      <p:sp>
        <p:nvSpPr>
          <p:cNvPr id="11" name="Title 1">
            <a:extLst>
              <a:ext uri="{FF2B5EF4-FFF2-40B4-BE49-F238E27FC236}">
                <a16:creationId xmlns:a16="http://schemas.microsoft.com/office/drawing/2014/main" id="{C68EF58B-04A6-69BE-51EA-7EB2C3BB2ECE}"/>
              </a:ext>
            </a:extLst>
          </p:cNvPr>
          <p:cNvSpPr>
            <a:spLocks noGrp="1"/>
          </p:cNvSpPr>
          <p:nvPr>
            <p:ph type="ctrTitle" hasCustomPrompt="1"/>
          </p:nvPr>
        </p:nvSpPr>
        <p:spPr>
          <a:xfrm>
            <a:off x="827567" y="3262561"/>
            <a:ext cx="10536865" cy="1363108"/>
          </a:xfrm>
        </p:spPr>
        <p:txBody>
          <a:bodyPr anchor="ctr" anchorCtr="0">
            <a:normAutofit/>
          </a:bodyPr>
          <a:lstStyle>
            <a:lvl1pPr algn="ctr">
              <a:lnSpc>
                <a:spcPct val="90000"/>
              </a:lnSpc>
              <a:defRPr sz="6000" b="1">
                <a:solidFill>
                  <a:srgbClr val="25205E"/>
                </a:solidFill>
              </a:defRPr>
            </a:lvl1pPr>
          </a:lstStyle>
          <a:p>
            <a:r>
              <a:rPr lang="en-US" dirty="0"/>
              <a:t>Click to add Title</a:t>
            </a:r>
          </a:p>
        </p:txBody>
      </p:sp>
      <p:sp>
        <p:nvSpPr>
          <p:cNvPr id="12" name="Content Placeholder 2">
            <a:extLst>
              <a:ext uri="{FF2B5EF4-FFF2-40B4-BE49-F238E27FC236}">
                <a16:creationId xmlns:a16="http://schemas.microsoft.com/office/drawing/2014/main" id="{5CFE8DAC-28B7-BAD8-AEC4-34D6E370789C}"/>
              </a:ext>
            </a:extLst>
          </p:cNvPr>
          <p:cNvSpPr>
            <a:spLocks noGrp="1"/>
          </p:cNvSpPr>
          <p:nvPr>
            <p:ph idx="1" hasCustomPrompt="1"/>
          </p:nvPr>
        </p:nvSpPr>
        <p:spPr>
          <a:xfrm>
            <a:off x="827566" y="5160477"/>
            <a:ext cx="10536865" cy="589162"/>
          </a:xfrm>
        </p:spPr>
        <p:txBody>
          <a:bodyPr anchor="b" anchorCtr="1">
            <a:noAutofit/>
          </a:bodyPr>
          <a:lstStyle>
            <a:lvl1pPr marL="0" indent="0" algn="ctr">
              <a:buFontTx/>
              <a:buNone/>
              <a:defRPr sz="4000" b="1">
                <a:solidFill>
                  <a:schemeClr val="tx1"/>
                </a:solidFill>
                <a:latin typeface="Garamond" panose="02020404030301010803" pitchFamily="18" charset="0"/>
                <a:cs typeface="Arial" panose="020B0604020202020204" pitchFamily="34" charset="0"/>
              </a:defRPr>
            </a:lvl1pPr>
            <a:lvl2pPr marL="457200" indent="0" algn="ctr">
              <a:buFontTx/>
              <a:buNone/>
              <a:defRPr sz="4800" b="1">
                <a:solidFill>
                  <a:schemeClr val="tx1"/>
                </a:solidFill>
                <a:latin typeface="Garamond" panose="02020404030301010803" pitchFamily="18" charset="0"/>
                <a:cs typeface="Arial" panose="020B0604020202020204" pitchFamily="34" charset="0"/>
              </a:defRPr>
            </a:lvl2pPr>
            <a:lvl3pPr marL="914400" indent="0" algn="ctr">
              <a:buFontTx/>
              <a:buNone/>
              <a:defRPr sz="4800" b="1">
                <a:solidFill>
                  <a:schemeClr val="tx1"/>
                </a:solidFill>
                <a:latin typeface="Garamond" panose="02020404030301010803" pitchFamily="18" charset="0"/>
                <a:cs typeface="Arial" panose="020B0604020202020204" pitchFamily="34" charset="0"/>
              </a:defRPr>
            </a:lvl3pPr>
            <a:lvl4pPr marL="1371600" indent="0" algn="ctr">
              <a:buFontTx/>
              <a:buNone/>
              <a:defRPr sz="4800" b="1">
                <a:solidFill>
                  <a:schemeClr val="tx1"/>
                </a:solidFill>
                <a:latin typeface="Garamond" panose="02020404030301010803" pitchFamily="18" charset="0"/>
                <a:cs typeface="Arial" panose="020B0604020202020204" pitchFamily="34" charset="0"/>
              </a:defRPr>
            </a:lvl4pPr>
            <a:lvl5pPr marL="1828800" indent="0" algn="ctr">
              <a:buFontTx/>
              <a:buNone/>
              <a:defRPr sz="4800" b="1">
                <a:solidFill>
                  <a:schemeClr val="tx1"/>
                </a:solidFill>
                <a:latin typeface="Garamond" panose="02020404030301010803" pitchFamily="18" charset="0"/>
                <a:cs typeface="Arial" panose="020B0604020202020204" pitchFamily="34" charset="0"/>
              </a:defRPr>
            </a:lvl5pPr>
          </a:lstStyle>
          <a:p>
            <a:pPr lvl="0"/>
            <a:r>
              <a:rPr lang="en-US" dirty="0"/>
              <a:t>Click to add presenter name</a:t>
            </a:r>
          </a:p>
        </p:txBody>
      </p:sp>
      <p:sp>
        <p:nvSpPr>
          <p:cNvPr id="13" name="Content Placeholder 2">
            <a:extLst>
              <a:ext uri="{FF2B5EF4-FFF2-40B4-BE49-F238E27FC236}">
                <a16:creationId xmlns:a16="http://schemas.microsoft.com/office/drawing/2014/main" id="{ADA6CC9C-CE37-07DD-7662-C0891B82E41D}"/>
              </a:ext>
            </a:extLst>
          </p:cNvPr>
          <p:cNvSpPr>
            <a:spLocks noGrp="1"/>
          </p:cNvSpPr>
          <p:nvPr>
            <p:ph idx="10" hasCustomPrompt="1"/>
          </p:nvPr>
        </p:nvSpPr>
        <p:spPr>
          <a:xfrm>
            <a:off x="827566" y="5747287"/>
            <a:ext cx="10536865" cy="534809"/>
          </a:xfrm>
        </p:spPr>
        <p:txBody>
          <a:bodyPr anchor="b" anchorCtr="1">
            <a:noAutofit/>
          </a:bodyPr>
          <a:lstStyle>
            <a:lvl1pPr marL="0" indent="0" algn="ctr">
              <a:buFontTx/>
              <a:buNone/>
              <a:defRPr sz="3000" b="1">
                <a:solidFill>
                  <a:schemeClr val="tx1"/>
                </a:solidFill>
                <a:latin typeface="Garamond" panose="02020404030301010803" pitchFamily="18" charset="0"/>
                <a:cs typeface="Arial" panose="020B0604020202020204" pitchFamily="34" charset="0"/>
              </a:defRPr>
            </a:lvl1pPr>
            <a:lvl2pPr marL="457200" indent="0" algn="ctr">
              <a:buFontTx/>
              <a:buNone/>
              <a:defRPr sz="4800" b="1">
                <a:solidFill>
                  <a:schemeClr val="tx1"/>
                </a:solidFill>
                <a:latin typeface="Garamond" panose="02020404030301010803" pitchFamily="18" charset="0"/>
                <a:cs typeface="Arial" panose="020B0604020202020204" pitchFamily="34" charset="0"/>
              </a:defRPr>
            </a:lvl2pPr>
            <a:lvl3pPr marL="914400" indent="0" algn="ctr">
              <a:buFontTx/>
              <a:buNone/>
              <a:defRPr sz="4800" b="1">
                <a:solidFill>
                  <a:schemeClr val="tx1"/>
                </a:solidFill>
                <a:latin typeface="Garamond" panose="02020404030301010803" pitchFamily="18" charset="0"/>
                <a:cs typeface="Arial" panose="020B0604020202020204" pitchFamily="34" charset="0"/>
              </a:defRPr>
            </a:lvl3pPr>
            <a:lvl4pPr marL="1371600" indent="0" algn="ctr">
              <a:buFontTx/>
              <a:buNone/>
              <a:defRPr sz="4800" b="1">
                <a:solidFill>
                  <a:schemeClr val="tx1"/>
                </a:solidFill>
                <a:latin typeface="Garamond" panose="02020404030301010803" pitchFamily="18" charset="0"/>
                <a:cs typeface="Arial" panose="020B0604020202020204" pitchFamily="34" charset="0"/>
              </a:defRPr>
            </a:lvl4pPr>
            <a:lvl5pPr marL="1828800" indent="0" algn="ctr">
              <a:buFontTx/>
              <a:buNone/>
              <a:defRPr sz="4800" b="1">
                <a:solidFill>
                  <a:schemeClr val="tx1"/>
                </a:solidFill>
                <a:latin typeface="Garamond" panose="02020404030301010803" pitchFamily="18" charset="0"/>
                <a:cs typeface="Arial" panose="020B0604020202020204" pitchFamily="34" charset="0"/>
              </a:defRPr>
            </a:lvl5pPr>
          </a:lstStyle>
          <a:p>
            <a:pPr lvl="0"/>
            <a:r>
              <a:rPr lang="en-US" dirty="0"/>
              <a:t>Event   |   Date</a:t>
            </a:r>
          </a:p>
        </p:txBody>
      </p:sp>
    </p:spTree>
    <p:extLst>
      <p:ext uri="{BB962C8B-B14F-4D97-AF65-F5344CB8AC3E}">
        <p14:creationId xmlns:p14="http://schemas.microsoft.com/office/powerpoint/2010/main" val="17283247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endParaRPr lang="en-US" sz="1800" b="0" strike="noStrike" spc="-1">
              <a:solidFill>
                <a:schemeClr val="dk1"/>
              </a:solidFill>
              <a:latin typeface="Aptos"/>
            </a:endParaRPr>
          </a:p>
        </p:txBody>
      </p:sp>
      <p:sp>
        <p:nvSpPr>
          <p:cNvPr id="54" name="PlaceHolder 2"/>
          <p:cNvSpPr>
            <a:spLocks noGrp="1"/>
          </p:cNvSpPr>
          <p:nvPr>
            <p:ph/>
          </p:nvPr>
        </p:nvSpPr>
        <p:spPr>
          <a:xfrm>
            <a:off x="609480" y="1604520"/>
            <a:ext cx="10972440" cy="3977280"/>
          </a:xfrm>
          <a:prstGeom prst="rect">
            <a:avLst/>
          </a:prstGeom>
          <a:noFill/>
          <a:ln w="0">
            <a:noFill/>
          </a:ln>
        </p:spPr>
        <p:txBody>
          <a:bodyPr lIns="0" tIns="0" rIns="0" bIns="0" anchor="t">
            <a:normAutofit/>
          </a:bodyPr>
          <a:lstStyle/>
          <a:p>
            <a:pPr indent="0">
              <a:lnSpc>
                <a:spcPct val="90000"/>
              </a:lnSpc>
              <a:spcBef>
                <a:spcPts val="1417"/>
              </a:spcBef>
              <a:buNone/>
            </a:pPr>
            <a:endParaRPr lang="en-US" sz="3600" b="0" strike="noStrike" spc="-1">
              <a:solidFill>
                <a:srgbClr val="000000"/>
              </a:solidFill>
              <a:latin typeface="Garamond"/>
            </a:endParaRPr>
          </a:p>
        </p:txBody>
      </p:sp>
      <p:sp>
        <p:nvSpPr>
          <p:cNvPr id="4" name="PlaceHolder 3"/>
          <p:cNvSpPr>
            <a:spLocks noGrp="1"/>
          </p:cNvSpPr>
          <p:nvPr>
            <p:ph type="ftr" idx="8"/>
          </p:nvPr>
        </p:nvSpPr>
        <p:spPr/>
        <p:txBody>
          <a:bodyPr/>
          <a:lstStyle/>
          <a:p>
            <a:r>
              <a:t>Footer</a:t>
            </a:r>
          </a:p>
        </p:txBody>
      </p:sp>
      <p:sp>
        <p:nvSpPr>
          <p:cNvPr id="5" name="PlaceHolder 4"/>
          <p:cNvSpPr>
            <a:spLocks noGrp="1"/>
          </p:cNvSpPr>
          <p:nvPr>
            <p:ph type="sldNum" idx="9"/>
          </p:nvPr>
        </p:nvSpPr>
        <p:spPr/>
        <p:txBody>
          <a:bodyPr/>
          <a:lstStyle/>
          <a:p>
            <a:fld id="{5205FEC1-AC52-4B98-98D1-1118044ADC17}" type="slidenum">
              <a:t>‹#›</a:t>
            </a:fld>
            <a:endParaRPr/>
          </a:p>
        </p:txBody>
      </p:sp>
      <p:sp>
        <p:nvSpPr>
          <p:cNvPr id="6" name="PlaceHolder 5"/>
          <p:cNvSpPr>
            <a:spLocks noGrp="1"/>
          </p:cNvSpPr>
          <p:nvPr>
            <p:ph type="dt" idx="7"/>
          </p:nvPr>
        </p:nvSpPr>
        <p:spPr/>
        <p:txBody>
          <a:bodyPr/>
          <a:lstStyle/>
          <a:p>
            <a:endParaRPr/>
          </a:p>
        </p:txBody>
      </p:sp>
    </p:spTree>
    <p:extLst>
      <p:ext uri="{BB962C8B-B14F-4D97-AF65-F5344CB8AC3E}">
        <p14:creationId xmlns:p14="http://schemas.microsoft.com/office/powerpoint/2010/main" val="30391914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cSld name="Comparis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0"/>
            <a:ext cx="2743200" cy="365125"/>
          </a:xfrm>
          <a:prstGeom prst="rect">
            <a:avLst/>
          </a:prstGeom>
        </p:spPr>
        <p:txBody>
          <a:bodyPr/>
          <a:lstStyle>
            <a:lvl1pPr>
              <a:defRPr sz="1400">
                <a:solidFill>
                  <a:schemeClr val="accent6"/>
                </a:solidFill>
              </a:defRPr>
            </a:lvl1pPr>
          </a:lstStyle>
          <a:p>
            <a:fld id="{A4E23D8D-D0D1-46A4-9136-B4366E746A6D}" type="datetimeFigureOut">
              <a:rPr lang="en-US" smtClean="0"/>
              <a:t>11/13/25</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lvl1pPr>
              <a:defRPr sz="1400">
                <a:solidFill>
                  <a:schemeClr val="accent6"/>
                </a:solidFill>
              </a:defRPr>
            </a:lvl1pPr>
          </a:lstStyle>
          <a:p>
            <a:endParaRPr lang="en-US"/>
          </a:p>
        </p:txBody>
      </p:sp>
    </p:spTree>
    <p:extLst>
      <p:ext uri="{BB962C8B-B14F-4D97-AF65-F5344CB8AC3E}">
        <p14:creationId xmlns:p14="http://schemas.microsoft.com/office/powerpoint/2010/main" val="41560772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A3E5A3-D8A7-4C71-8FA6-2CFD36CFE4B1}" type="datetimeFigureOut">
              <a:rPr lang="en-US" smtClean="0"/>
              <a:t>11/13/25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038A54-2389-486E-9B29-388C430BA998}" type="slidenum">
              <a:rPr lang="en-US" smtClean="0"/>
              <a:t>‹#›</a:t>
            </a:fld>
            <a:endParaRPr lang="en-US"/>
          </a:p>
        </p:txBody>
      </p:sp>
    </p:spTree>
    <p:extLst>
      <p:ext uri="{BB962C8B-B14F-4D97-AF65-F5344CB8AC3E}">
        <p14:creationId xmlns:p14="http://schemas.microsoft.com/office/powerpoint/2010/main" val="37113066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55"/>
        <p:cNvGrpSpPr/>
        <p:nvPr/>
      </p:nvGrpSpPr>
      <p:grpSpPr>
        <a:xfrm>
          <a:off x="0" y="0"/>
          <a:ext cx="0" cy="0"/>
          <a:chOff x="0" y="0"/>
          <a:chExt cx="0" cy="0"/>
        </a:xfrm>
      </p:grpSpPr>
      <p:sp>
        <p:nvSpPr>
          <p:cNvPr id="56" name="Google Shape;56;p14"/>
          <p:cNvSpPr txBox="1">
            <a:spLocks noGrp="1"/>
          </p:cNvSpPr>
          <p:nvPr>
            <p:ph type="title"/>
          </p:nvPr>
        </p:nvSpPr>
        <p:spPr>
          <a:xfrm>
            <a:off x="609838" y="115878"/>
            <a:ext cx="10977091" cy="1335671"/>
          </a:xfrm>
          <a:prstGeom prst="rect">
            <a:avLst/>
          </a:prstGeom>
          <a:noFill/>
          <a:ln>
            <a:noFill/>
          </a:ln>
        </p:spPr>
        <p:txBody>
          <a:bodyPr spcFirstLastPara="1" wrap="square" lIns="108800" tIns="108800" rIns="108800" bIns="108800" anchor="b" anchorCtr="0">
            <a:normAutofit/>
          </a:bodyPr>
          <a:lstStyle>
            <a:lvl1pPr lvl="0" algn="l">
              <a:lnSpc>
                <a:spcPct val="100000"/>
              </a:lnSpc>
              <a:spcBef>
                <a:spcPts val="0"/>
              </a:spcBef>
              <a:spcAft>
                <a:spcPts val="0"/>
              </a:spcAft>
              <a:buClr>
                <a:srgbClr val="000000"/>
              </a:buClr>
              <a:buSzPts val="1800"/>
              <a:buNone/>
              <a:defRPr/>
            </a:lvl1pPr>
            <a:lvl2pPr lvl="1" algn="l">
              <a:lnSpc>
                <a:spcPct val="100000"/>
              </a:lnSpc>
              <a:spcBef>
                <a:spcPts val="0"/>
              </a:spcBef>
              <a:spcAft>
                <a:spcPts val="0"/>
              </a:spcAft>
              <a:buClr>
                <a:srgbClr val="000000"/>
              </a:buClr>
              <a:buSzPts val="1800"/>
              <a:buNone/>
              <a:defRPr/>
            </a:lvl2pPr>
            <a:lvl3pPr lvl="2" algn="l">
              <a:lnSpc>
                <a:spcPct val="100000"/>
              </a:lnSpc>
              <a:spcBef>
                <a:spcPts val="0"/>
              </a:spcBef>
              <a:spcAft>
                <a:spcPts val="0"/>
              </a:spcAft>
              <a:buClr>
                <a:srgbClr val="000000"/>
              </a:buClr>
              <a:buSzPts val="1800"/>
              <a:buNone/>
              <a:defRPr/>
            </a:lvl3pPr>
            <a:lvl4pPr lvl="3" algn="l">
              <a:lnSpc>
                <a:spcPct val="100000"/>
              </a:lnSpc>
              <a:spcBef>
                <a:spcPts val="0"/>
              </a:spcBef>
              <a:spcAft>
                <a:spcPts val="0"/>
              </a:spcAft>
              <a:buClr>
                <a:srgbClr val="000000"/>
              </a:buClr>
              <a:buSzPts val="1800"/>
              <a:buNone/>
              <a:defRPr/>
            </a:lvl4pPr>
            <a:lvl5pPr lvl="4" algn="l">
              <a:lnSpc>
                <a:spcPct val="100000"/>
              </a:lnSpc>
              <a:spcBef>
                <a:spcPts val="0"/>
              </a:spcBef>
              <a:spcAft>
                <a:spcPts val="0"/>
              </a:spcAft>
              <a:buClr>
                <a:srgbClr val="000000"/>
              </a:buClr>
              <a:buSzPts val="1800"/>
              <a:buNone/>
              <a:defRPr/>
            </a:lvl5pPr>
            <a:lvl6pPr lvl="5" algn="l">
              <a:lnSpc>
                <a:spcPct val="100000"/>
              </a:lnSpc>
              <a:spcBef>
                <a:spcPts val="0"/>
              </a:spcBef>
              <a:spcAft>
                <a:spcPts val="0"/>
              </a:spcAft>
              <a:buClr>
                <a:srgbClr val="000000"/>
              </a:buClr>
              <a:buSzPts val="1800"/>
              <a:buNone/>
              <a:defRPr/>
            </a:lvl6pPr>
            <a:lvl7pPr lvl="6" algn="l">
              <a:lnSpc>
                <a:spcPct val="100000"/>
              </a:lnSpc>
              <a:spcBef>
                <a:spcPts val="0"/>
              </a:spcBef>
              <a:spcAft>
                <a:spcPts val="0"/>
              </a:spcAft>
              <a:buClr>
                <a:srgbClr val="000000"/>
              </a:buClr>
              <a:buSzPts val="1800"/>
              <a:buNone/>
              <a:defRPr/>
            </a:lvl7pPr>
            <a:lvl8pPr lvl="7" algn="l">
              <a:lnSpc>
                <a:spcPct val="100000"/>
              </a:lnSpc>
              <a:spcBef>
                <a:spcPts val="0"/>
              </a:spcBef>
              <a:spcAft>
                <a:spcPts val="0"/>
              </a:spcAft>
              <a:buClr>
                <a:srgbClr val="000000"/>
              </a:buClr>
              <a:buSzPts val="1800"/>
              <a:buNone/>
              <a:defRPr/>
            </a:lvl8pPr>
            <a:lvl9pPr lvl="8" algn="l">
              <a:lnSpc>
                <a:spcPct val="100000"/>
              </a:lnSpc>
              <a:spcBef>
                <a:spcPts val="0"/>
              </a:spcBef>
              <a:spcAft>
                <a:spcPts val="0"/>
              </a:spcAft>
              <a:buClr>
                <a:srgbClr val="000000"/>
              </a:buClr>
              <a:buSzPts val="1800"/>
              <a:buNone/>
              <a:defRPr/>
            </a:lvl9pPr>
          </a:lstStyle>
          <a:p>
            <a:endParaRPr/>
          </a:p>
        </p:txBody>
      </p:sp>
      <p:sp>
        <p:nvSpPr>
          <p:cNvPr id="57" name="Google Shape;57;p14"/>
          <p:cNvSpPr txBox="1">
            <a:spLocks noGrp="1"/>
          </p:cNvSpPr>
          <p:nvPr>
            <p:ph type="sldNum" idx="12"/>
          </p:nvPr>
        </p:nvSpPr>
        <p:spPr>
          <a:xfrm>
            <a:off x="11273676" y="5993818"/>
            <a:ext cx="313253" cy="866056"/>
          </a:xfrm>
          <a:prstGeom prst="rect">
            <a:avLst/>
          </a:prstGeom>
          <a:noFill/>
          <a:ln>
            <a:noFill/>
          </a:ln>
        </p:spPr>
        <p:txBody>
          <a:bodyPr spcFirstLastPara="1" wrap="square" lIns="108800" tIns="108800" rIns="108800" bIns="108800" anchor="ctr" anchorCtr="0">
            <a:spAutoFit/>
          </a:bodyPr>
          <a:lstStyle>
            <a:lvl1pPr marL="0" lvl="0" indent="0" algn="r">
              <a:lnSpc>
                <a:spcPct val="100000"/>
              </a:lnSpc>
              <a:spcBef>
                <a:spcPts val="0"/>
              </a:spcBef>
              <a:spcAft>
                <a:spcPts val="0"/>
              </a:spcAft>
              <a:buClr>
                <a:srgbClr val="000000"/>
              </a:buClr>
              <a:buSzPts val="2800"/>
              <a:buFont typeface="Quattrocento Sans"/>
              <a:buNone/>
              <a:defRPr sz="1400">
                <a:latin typeface="Quattrocento Sans"/>
                <a:ea typeface="Quattrocento Sans"/>
                <a:cs typeface="Quattrocento Sans"/>
                <a:sym typeface="Quattrocento Sans"/>
              </a:defRPr>
            </a:lvl1pPr>
            <a:lvl2pPr marL="0" lvl="1" indent="0" algn="r">
              <a:lnSpc>
                <a:spcPct val="100000"/>
              </a:lnSpc>
              <a:spcBef>
                <a:spcPts val="0"/>
              </a:spcBef>
              <a:spcAft>
                <a:spcPts val="0"/>
              </a:spcAft>
              <a:buClr>
                <a:srgbClr val="000000"/>
              </a:buClr>
              <a:buSzPts val="2800"/>
              <a:buFont typeface="Quattrocento Sans"/>
              <a:buNone/>
              <a:defRPr sz="1400">
                <a:latin typeface="Quattrocento Sans"/>
                <a:ea typeface="Quattrocento Sans"/>
                <a:cs typeface="Quattrocento Sans"/>
                <a:sym typeface="Quattrocento Sans"/>
              </a:defRPr>
            </a:lvl2pPr>
            <a:lvl3pPr marL="0" lvl="2" indent="0" algn="r">
              <a:lnSpc>
                <a:spcPct val="100000"/>
              </a:lnSpc>
              <a:spcBef>
                <a:spcPts val="0"/>
              </a:spcBef>
              <a:spcAft>
                <a:spcPts val="0"/>
              </a:spcAft>
              <a:buClr>
                <a:srgbClr val="000000"/>
              </a:buClr>
              <a:buSzPts val="2800"/>
              <a:buFont typeface="Quattrocento Sans"/>
              <a:buNone/>
              <a:defRPr sz="1400">
                <a:latin typeface="Quattrocento Sans"/>
                <a:ea typeface="Quattrocento Sans"/>
                <a:cs typeface="Quattrocento Sans"/>
                <a:sym typeface="Quattrocento Sans"/>
              </a:defRPr>
            </a:lvl3pPr>
            <a:lvl4pPr marL="0" lvl="3" indent="0" algn="r">
              <a:lnSpc>
                <a:spcPct val="100000"/>
              </a:lnSpc>
              <a:spcBef>
                <a:spcPts val="0"/>
              </a:spcBef>
              <a:spcAft>
                <a:spcPts val="0"/>
              </a:spcAft>
              <a:buClr>
                <a:srgbClr val="000000"/>
              </a:buClr>
              <a:buSzPts val="2800"/>
              <a:buFont typeface="Quattrocento Sans"/>
              <a:buNone/>
              <a:defRPr sz="1400">
                <a:latin typeface="Quattrocento Sans"/>
                <a:ea typeface="Quattrocento Sans"/>
                <a:cs typeface="Quattrocento Sans"/>
                <a:sym typeface="Quattrocento Sans"/>
              </a:defRPr>
            </a:lvl4pPr>
            <a:lvl5pPr marL="0" lvl="4" indent="0" algn="r">
              <a:lnSpc>
                <a:spcPct val="100000"/>
              </a:lnSpc>
              <a:spcBef>
                <a:spcPts val="0"/>
              </a:spcBef>
              <a:spcAft>
                <a:spcPts val="0"/>
              </a:spcAft>
              <a:buClr>
                <a:srgbClr val="000000"/>
              </a:buClr>
              <a:buSzPts val="2800"/>
              <a:buFont typeface="Quattrocento Sans"/>
              <a:buNone/>
              <a:defRPr sz="1400">
                <a:latin typeface="Quattrocento Sans"/>
                <a:ea typeface="Quattrocento Sans"/>
                <a:cs typeface="Quattrocento Sans"/>
                <a:sym typeface="Quattrocento Sans"/>
              </a:defRPr>
            </a:lvl5pPr>
            <a:lvl6pPr marL="0" lvl="5" indent="0" algn="r">
              <a:lnSpc>
                <a:spcPct val="100000"/>
              </a:lnSpc>
              <a:spcBef>
                <a:spcPts val="0"/>
              </a:spcBef>
              <a:spcAft>
                <a:spcPts val="0"/>
              </a:spcAft>
              <a:buClr>
                <a:srgbClr val="000000"/>
              </a:buClr>
              <a:buSzPts val="2800"/>
              <a:buFont typeface="Quattrocento Sans"/>
              <a:buNone/>
              <a:defRPr sz="1400">
                <a:latin typeface="Quattrocento Sans"/>
                <a:ea typeface="Quattrocento Sans"/>
                <a:cs typeface="Quattrocento Sans"/>
                <a:sym typeface="Quattrocento Sans"/>
              </a:defRPr>
            </a:lvl6pPr>
            <a:lvl7pPr marL="0" lvl="6" indent="0" algn="r">
              <a:lnSpc>
                <a:spcPct val="100000"/>
              </a:lnSpc>
              <a:spcBef>
                <a:spcPts val="0"/>
              </a:spcBef>
              <a:spcAft>
                <a:spcPts val="0"/>
              </a:spcAft>
              <a:buClr>
                <a:srgbClr val="000000"/>
              </a:buClr>
              <a:buSzPts val="2800"/>
              <a:buFont typeface="Quattrocento Sans"/>
              <a:buNone/>
              <a:defRPr sz="1400">
                <a:latin typeface="Quattrocento Sans"/>
                <a:ea typeface="Quattrocento Sans"/>
                <a:cs typeface="Quattrocento Sans"/>
                <a:sym typeface="Quattrocento Sans"/>
              </a:defRPr>
            </a:lvl7pPr>
            <a:lvl8pPr marL="0" lvl="7" indent="0" algn="r">
              <a:lnSpc>
                <a:spcPct val="100000"/>
              </a:lnSpc>
              <a:spcBef>
                <a:spcPts val="0"/>
              </a:spcBef>
              <a:spcAft>
                <a:spcPts val="0"/>
              </a:spcAft>
              <a:buClr>
                <a:srgbClr val="000000"/>
              </a:buClr>
              <a:buSzPts val="2800"/>
              <a:buFont typeface="Quattrocento Sans"/>
              <a:buNone/>
              <a:defRPr sz="1400">
                <a:latin typeface="Quattrocento Sans"/>
                <a:ea typeface="Quattrocento Sans"/>
                <a:cs typeface="Quattrocento Sans"/>
                <a:sym typeface="Quattrocento Sans"/>
              </a:defRPr>
            </a:lvl8pPr>
            <a:lvl9pPr marL="0" lvl="8" indent="0" algn="r">
              <a:lnSpc>
                <a:spcPct val="100000"/>
              </a:lnSpc>
              <a:spcBef>
                <a:spcPts val="0"/>
              </a:spcBef>
              <a:spcAft>
                <a:spcPts val="0"/>
              </a:spcAft>
              <a:buClr>
                <a:srgbClr val="000000"/>
              </a:buClr>
              <a:buSzPts val="2800"/>
              <a:buFont typeface="Quattrocento Sans"/>
              <a:buNone/>
              <a:defRPr sz="1400">
                <a:latin typeface="Quattrocento Sans"/>
                <a:ea typeface="Quattrocento Sans"/>
                <a:cs typeface="Quattrocento Sans"/>
                <a:sym typeface="Quattrocento Sans"/>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067162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1">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5FF1D89-1FD1-217B-901D-3A1130AFB17D}"/>
              </a:ext>
            </a:extLst>
          </p:cNvPr>
          <p:cNvPicPr>
            <a:picLocks noChangeAspect="1"/>
          </p:cNvPicPr>
          <p:nvPr userDrawn="1"/>
        </p:nvPicPr>
        <p:blipFill>
          <a:blip r:embed="rId2"/>
          <a:srcRect t="7986"/>
          <a:stretch/>
        </p:blipFill>
        <p:spPr>
          <a:xfrm>
            <a:off x="-2" y="547688"/>
            <a:ext cx="12192001" cy="6310312"/>
          </a:xfrm>
          <a:prstGeom prst="rect">
            <a:avLst/>
          </a:prstGeom>
        </p:spPr>
      </p:pic>
      <p:sp>
        <p:nvSpPr>
          <p:cNvPr id="2" name="Title 1">
            <a:extLst>
              <a:ext uri="{FF2B5EF4-FFF2-40B4-BE49-F238E27FC236}">
                <a16:creationId xmlns:a16="http://schemas.microsoft.com/office/drawing/2014/main" id="{E3A3FE6E-1091-B257-D514-FC2B0D5EAACF}"/>
              </a:ext>
            </a:extLst>
          </p:cNvPr>
          <p:cNvSpPr>
            <a:spLocks noGrp="1"/>
          </p:cNvSpPr>
          <p:nvPr>
            <p:ph type="ctrTitle" hasCustomPrompt="1"/>
          </p:nvPr>
        </p:nvSpPr>
        <p:spPr>
          <a:xfrm>
            <a:off x="786715" y="2190896"/>
            <a:ext cx="10536865" cy="2399191"/>
          </a:xfrm>
          <a:ln>
            <a:noFill/>
          </a:ln>
        </p:spPr>
        <p:txBody>
          <a:bodyPr anchor="ctr" anchorCtr="0">
            <a:normAutofit/>
          </a:bodyPr>
          <a:lstStyle>
            <a:lvl1pPr algn="ctr">
              <a:lnSpc>
                <a:spcPct val="90000"/>
              </a:lnSpc>
              <a:defRPr sz="6000" b="1">
                <a:solidFill>
                  <a:srgbClr val="25205E"/>
                </a:solidFill>
              </a:defRPr>
            </a:lvl1pPr>
          </a:lstStyle>
          <a:p>
            <a:r>
              <a:rPr lang="en-US" dirty="0"/>
              <a:t>Click to add Title</a:t>
            </a:r>
          </a:p>
        </p:txBody>
      </p:sp>
      <p:pic>
        <p:nvPicPr>
          <p:cNvPr id="5" name="Picture 4">
            <a:extLst>
              <a:ext uri="{FF2B5EF4-FFF2-40B4-BE49-F238E27FC236}">
                <a16:creationId xmlns:a16="http://schemas.microsoft.com/office/drawing/2014/main" id="{60CC2468-9773-10C3-7E79-593CFD92E1B7}"/>
              </a:ext>
            </a:extLst>
          </p:cNvPr>
          <p:cNvPicPr>
            <a:picLocks noChangeAspect="1"/>
          </p:cNvPicPr>
          <p:nvPr userDrawn="1"/>
        </p:nvPicPr>
        <p:blipFill>
          <a:blip r:embed="rId3"/>
          <a:srcRect/>
          <a:stretch/>
        </p:blipFill>
        <p:spPr>
          <a:xfrm>
            <a:off x="4762271" y="651605"/>
            <a:ext cx="2585755" cy="1135543"/>
          </a:xfrm>
          <a:prstGeom prst="rect">
            <a:avLst/>
          </a:prstGeom>
        </p:spPr>
      </p:pic>
      <p:sp>
        <p:nvSpPr>
          <p:cNvPr id="7" name="Slide Number Placeholder 5">
            <a:extLst>
              <a:ext uri="{FF2B5EF4-FFF2-40B4-BE49-F238E27FC236}">
                <a16:creationId xmlns:a16="http://schemas.microsoft.com/office/drawing/2014/main" id="{9C67E9F8-C69D-2DF9-1BFA-63EEF90670DD}"/>
              </a:ext>
            </a:extLst>
          </p:cNvPr>
          <p:cNvSpPr>
            <a:spLocks noGrp="1"/>
          </p:cNvSpPr>
          <p:nvPr>
            <p:ph type="sldNum" sz="quarter" idx="4"/>
          </p:nvPr>
        </p:nvSpPr>
        <p:spPr>
          <a:xfrm>
            <a:off x="9122734" y="6310312"/>
            <a:ext cx="2743200" cy="365125"/>
          </a:xfrm>
          <a:prstGeom prst="rect">
            <a:avLst/>
          </a:prstGeom>
        </p:spPr>
        <p:txBody>
          <a:bodyPr vert="horz" lIns="91440" tIns="45720" rIns="91440" bIns="45720" rtlCol="0" anchor="ctr"/>
          <a:lstStyle>
            <a:lvl1pPr algn="r">
              <a:defRPr sz="1400" b="1">
                <a:solidFill>
                  <a:schemeClr val="tx1">
                    <a:tint val="82000"/>
                  </a:schemeClr>
                </a:solidFill>
                <a:latin typeface="Garamond" panose="02020404030301010803" pitchFamily="18" charset="0"/>
              </a:defRPr>
            </a:lvl1pPr>
          </a:lstStyle>
          <a:p>
            <a:fld id="{E550F8CE-6223-4241-882D-8C053F6794F3}" type="slidenum">
              <a:rPr lang="en-US" smtClean="0"/>
              <a:pPr/>
              <a:t>‹#›</a:t>
            </a:fld>
            <a:endParaRPr lang="en-US" dirty="0"/>
          </a:p>
        </p:txBody>
      </p:sp>
      <p:sp>
        <p:nvSpPr>
          <p:cNvPr id="8" name="Content Placeholder 2">
            <a:extLst>
              <a:ext uri="{FF2B5EF4-FFF2-40B4-BE49-F238E27FC236}">
                <a16:creationId xmlns:a16="http://schemas.microsoft.com/office/drawing/2014/main" id="{93042DC6-F96D-E1E8-8829-FA7511588EB4}"/>
              </a:ext>
            </a:extLst>
          </p:cNvPr>
          <p:cNvSpPr>
            <a:spLocks noGrp="1"/>
          </p:cNvSpPr>
          <p:nvPr>
            <p:ph idx="1" hasCustomPrompt="1"/>
          </p:nvPr>
        </p:nvSpPr>
        <p:spPr>
          <a:xfrm>
            <a:off x="786714" y="4890970"/>
            <a:ext cx="10536865" cy="589162"/>
          </a:xfrm>
        </p:spPr>
        <p:txBody>
          <a:bodyPr anchor="b" anchorCtr="1">
            <a:noAutofit/>
          </a:bodyPr>
          <a:lstStyle>
            <a:lvl1pPr marL="0" indent="0" algn="ctr">
              <a:buFontTx/>
              <a:buNone/>
              <a:defRPr sz="4000" b="1">
                <a:solidFill>
                  <a:schemeClr val="tx1"/>
                </a:solidFill>
                <a:latin typeface="Garamond" panose="02020404030301010803" pitchFamily="18" charset="0"/>
                <a:cs typeface="Arial" panose="020B0604020202020204" pitchFamily="34" charset="0"/>
              </a:defRPr>
            </a:lvl1pPr>
            <a:lvl2pPr marL="457200" indent="0" algn="ctr">
              <a:buFontTx/>
              <a:buNone/>
              <a:defRPr sz="4800" b="1">
                <a:solidFill>
                  <a:schemeClr val="tx1"/>
                </a:solidFill>
                <a:latin typeface="Garamond" panose="02020404030301010803" pitchFamily="18" charset="0"/>
                <a:cs typeface="Arial" panose="020B0604020202020204" pitchFamily="34" charset="0"/>
              </a:defRPr>
            </a:lvl2pPr>
            <a:lvl3pPr marL="914400" indent="0" algn="ctr">
              <a:buFontTx/>
              <a:buNone/>
              <a:defRPr sz="4800" b="1">
                <a:solidFill>
                  <a:schemeClr val="tx1"/>
                </a:solidFill>
                <a:latin typeface="Garamond" panose="02020404030301010803" pitchFamily="18" charset="0"/>
                <a:cs typeface="Arial" panose="020B0604020202020204" pitchFamily="34" charset="0"/>
              </a:defRPr>
            </a:lvl3pPr>
            <a:lvl4pPr marL="1371600" indent="0" algn="ctr">
              <a:buFontTx/>
              <a:buNone/>
              <a:defRPr sz="4800" b="1">
                <a:solidFill>
                  <a:schemeClr val="tx1"/>
                </a:solidFill>
                <a:latin typeface="Garamond" panose="02020404030301010803" pitchFamily="18" charset="0"/>
                <a:cs typeface="Arial" panose="020B0604020202020204" pitchFamily="34" charset="0"/>
              </a:defRPr>
            </a:lvl4pPr>
            <a:lvl5pPr marL="1828800" indent="0" algn="ctr">
              <a:buFontTx/>
              <a:buNone/>
              <a:defRPr sz="4800" b="1">
                <a:solidFill>
                  <a:schemeClr val="tx1"/>
                </a:solidFill>
                <a:latin typeface="Garamond" panose="02020404030301010803" pitchFamily="18" charset="0"/>
                <a:cs typeface="Arial" panose="020B0604020202020204" pitchFamily="34" charset="0"/>
              </a:defRPr>
            </a:lvl5pPr>
          </a:lstStyle>
          <a:p>
            <a:pPr lvl="0"/>
            <a:r>
              <a:rPr lang="en-US" dirty="0"/>
              <a:t>Click to add presenter name</a:t>
            </a:r>
          </a:p>
        </p:txBody>
      </p:sp>
      <p:sp>
        <p:nvSpPr>
          <p:cNvPr id="9" name="Content Placeholder 2">
            <a:extLst>
              <a:ext uri="{FF2B5EF4-FFF2-40B4-BE49-F238E27FC236}">
                <a16:creationId xmlns:a16="http://schemas.microsoft.com/office/drawing/2014/main" id="{014671F7-E8A8-5EC4-C8AD-29A13C6EEF31}"/>
              </a:ext>
            </a:extLst>
          </p:cNvPr>
          <p:cNvSpPr>
            <a:spLocks noGrp="1"/>
          </p:cNvSpPr>
          <p:nvPr>
            <p:ph idx="10" hasCustomPrompt="1"/>
          </p:nvPr>
        </p:nvSpPr>
        <p:spPr>
          <a:xfrm>
            <a:off x="786713" y="5433368"/>
            <a:ext cx="10536865" cy="534809"/>
          </a:xfrm>
        </p:spPr>
        <p:txBody>
          <a:bodyPr anchor="b" anchorCtr="1">
            <a:noAutofit/>
          </a:bodyPr>
          <a:lstStyle>
            <a:lvl1pPr marL="0" indent="0" algn="ctr">
              <a:buFontTx/>
              <a:buNone/>
              <a:defRPr sz="3000" b="1">
                <a:solidFill>
                  <a:schemeClr val="tx1"/>
                </a:solidFill>
                <a:latin typeface="Garamond" panose="02020404030301010803" pitchFamily="18" charset="0"/>
                <a:cs typeface="Arial" panose="020B0604020202020204" pitchFamily="34" charset="0"/>
              </a:defRPr>
            </a:lvl1pPr>
            <a:lvl2pPr marL="457200" indent="0" algn="ctr">
              <a:buFontTx/>
              <a:buNone/>
              <a:defRPr sz="4800" b="1">
                <a:solidFill>
                  <a:schemeClr val="tx1"/>
                </a:solidFill>
                <a:latin typeface="Garamond" panose="02020404030301010803" pitchFamily="18" charset="0"/>
                <a:cs typeface="Arial" panose="020B0604020202020204" pitchFamily="34" charset="0"/>
              </a:defRPr>
            </a:lvl2pPr>
            <a:lvl3pPr marL="914400" indent="0" algn="ctr">
              <a:buFontTx/>
              <a:buNone/>
              <a:defRPr sz="4800" b="1">
                <a:solidFill>
                  <a:schemeClr val="tx1"/>
                </a:solidFill>
                <a:latin typeface="Garamond" panose="02020404030301010803" pitchFamily="18" charset="0"/>
                <a:cs typeface="Arial" panose="020B0604020202020204" pitchFamily="34" charset="0"/>
              </a:defRPr>
            </a:lvl3pPr>
            <a:lvl4pPr marL="1371600" indent="0" algn="ctr">
              <a:buFontTx/>
              <a:buNone/>
              <a:defRPr sz="4800" b="1">
                <a:solidFill>
                  <a:schemeClr val="tx1"/>
                </a:solidFill>
                <a:latin typeface="Garamond" panose="02020404030301010803" pitchFamily="18" charset="0"/>
                <a:cs typeface="Arial" panose="020B0604020202020204" pitchFamily="34" charset="0"/>
              </a:defRPr>
            </a:lvl4pPr>
            <a:lvl5pPr marL="1828800" indent="0" algn="ctr">
              <a:buFontTx/>
              <a:buNone/>
              <a:defRPr sz="4800" b="1">
                <a:solidFill>
                  <a:schemeClr val="tx1"/>
                </a:solidFill>
                <a:latin typeface="Garamond" panose="02020404030301010803" pitchFamily="18" charset="0"/>
                <a:cs typeface="Arial" panose="020B0604020202020204" pitchFamily="34" charset="0"/>
              </a:defRPr>
            </a:lvl5pPr>
          </a:lstStyle>
          <a:p>
            <a:pPr lvl="0"/>
            <a:r>
              <a:rPr lang="en-US" dirty="0"/>
              <a:t>Event   |   Date</a:t>
            </a:r>
          </a:p>
        </p:txBody>
      </p:sp>
      <p:cxnSp>
        <p:nvCxnSpPr>
          <p:cNvPr id="11" name="Straight Connector 10">
            <a:extLst>
              <a:ext uri="{FF2B5EF4-FFF2-40B4-BE49-F238E27FC236}">
                <a16:creationId xmlns:a16="http://schemas.microsoft.com/office/drawing/2014/main" id="{1F69F87A-BDBF-5336-C899-42E3D5A697D2}"/>
              </a:ext>
            </a:extLst>
          </p:cNvPr>
          <p:cNvCxnSpPr>
            <a:cxnSpLocks/>
          </p:cNvCxnSpPr>
          <p:nvPr userDrawn="1"/>
        </p:nvCxnSpPr>
        <p:spPr>
          <a:xfrm>
            <a:off x="7940298" y="1215655"/>
            <a:ext cx="3383280" cy="0"/>
          </a:xfrm>
          <a:prstGeom prst="line">
            <a:avLst/>
          </a:prstGeom>
          <a:ln w="76200">
            <a:solidFill>
              <a:schemeClr val="accent6">
                <a:lumMod val="20000"/>
                <a:lumOff val="8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93071363-B30F-E023-D58B-DFEC927B3BBE}"/>
              </a:ext>
            </a:extLst>
          </p:cNvPr>
          <p:cNvCxnSpPr>
            <a:cxnSpLocks/>
          </p:cNvCxnSpPr>
          <p:nvPr userDrawn="1"/>
        </p:nvCxnSpPr>
        <p:spPr>
          <a:xfrm>
            <a:off x="775211" y="1215655"/>
            <a:ext cx="3383280" cy="0"/>
          </a:xfrm>
          <a:prstGeom prst="line">
            <a:avLst/>
          </a:prstGeom>
          <a:ln w="76200">
            <a:solidFill>
              <a:schemeClr val="accent6">
                <a:lumMod val="20000"/>
                <a:lumOff val="8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5762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340EC-ADB1-D072-D11C-4684E4B63568}"/>
              </a:ext>
            </a:extLst>
          </p:cNvPr>
          <p:cNvSpPr>
            <a:spLocks noGrp="1"/>
          </p:cNvSpPr>
          <p:nvPr>
            <p:ph type="title" hasCustomPrompt="1"/>
          </p:nvPr>
        </p:nvSpPr>
        <p:spPr>
          <a:xfrm>
            <a:off x="5582093" y="1509823"/>
            <a:ext cx="6177514" cy="2679404"/>
          </a:xfrm>
        </p:spPr>
        <p:txBody>
          <a:bodyPr anchor="b" anchorCtr="0">
            <a:noAutofit/>
          </a:bodyPr>
          <a:lstStyle>
            <a:lvl1pPr>
              <a:defRPr sz="6000" b="1">
                <a:solidFill>
                  <a:srgbClr val="071D49"/>
                </a:solidFill>
                <a:latin typeface="+mj-lt"/>
              </a:defRPr>
            </a:lvl1pPr>
          </a:lstStyle>
          <a:p>
            <a:r>
              <a:rPr lang="en-US" dirty="0"/>
              <a:t>Click to edit section title</a:t>
            </a:r>
          </a:p>
        </p:txBody>
      </p:sp>
      <p:sp>
        <p:nvSpPr>
          <p:cNvPr id="3" name="Slide Number Placeholder 2">
            <a:extLst>
              <a:ext uri="{FF2B5EF4-FFF2-40B4-BE49-F238E27FC236}">
                <a16:creationId xmlns:a16="http://schemas.microsoft.com/office/drawing/2014/main" id="{0CDA6B5D-88FD-35D7-F941-024EB6FB0E90}"/>
              </a:ext>
            </a:extLst>
          </p:cNvPr>
          <p:cNvSpPr>
            <a:spLocks noGrp="1"/>
          </p:cNvSpPr>
          <p:nvPr>
            <p:ph type="sldNum" sz="quarter" idx="10"/>
          </p:nvPr>
        </p:nvSpPr>
        <p:spPr/>
        <p:txBody>
          <a:bodyPr/>
          <a:lstStyle/>
          <a:p>
            <a:fld id="{E550F8CE-6223-4241-882D-8C053F6794F3}" type="slidenum">
              <a:rPr lang="en-US" smtClean="0"/>
              <a:pPr/>
              <a:t>‹#›</a:t>
            </a:fld>
            <a:endParaRPr lang="en-US" dirty="0"/>
          </a:p>
        </p:txBody>
      </p:sp>
      <p:pic>
        <p:nvPicPr>
          <p:cNvPr id="4" name="Picture 3">
            <a:extLst>
              <a:ext uri="{FF2B5EF4-FFF2-40B4-BE49-F238E27FC236}">
                <a16:creationId xmlns:a16="http://schemas.microsoft.com/office/drawing/2014/main" id="{1478AA67-DC29-18E2-11F6-2E23C8255451}"/>
              </a:ext>
            </a:extLst>
          </p:cNvPr>
          <p:cNvPicPr>
            <a:picLocks noChangeAspect="1"/>
          </p:cNvPicPr>
          <p:nvPr userDrawn="1"/>
        </p:nvPicPr>
        <p:blipFill>
          <a:blip r:embed="rId2"/>
          <a:srcRect r="57442"/>
          <a:stretch/>
        </p:blipFill>
        <p:spPr>
          <a:xfrm>
            <a:off x="0" y="0"/>
            <a:ext cx="5188688" cy="6858000"/>
          </a:xfrm>
          <a:prstGeom prst="rect">
            <a:avLst/>
          </a:prstGeom>
        </p:spPr>
      </p:pic>
      <p:sp>
        <p:nvSpPr>
          <p:cNvPr id="5" name="Rectangle 4">
            <a:extLst>
              <a:ext uri="{FF2B5EF4-FFF2-40B4-BE49-F238E27FC236}">
                <a16:creationId xmlns:a16="http://schemas.microsoft.com/office/drawing/2014/main" id="{34CD2E7C-3333-7E5A-4405-B10D9C2E6CBE}"/>
              </a:ext>
            </a:extLst>
          </p:cNvPr>
          <p:cNvSpPr/>
          <p:nvPr userDrawn="1"/>
        </p:nvSpPr>
        <p:spPr>
          <a:xfrm>
            <a:off x="531628" y="5465135"/>
            <a:ext cx="11334306" cy="69111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logo with red and blue letters&#10;&#10;Description automatically generated">
            <a:extLst>
              <a:ext uri="{FF2B5EF4-FFF2-40B4-BE49-F238E27FC236}">
                <a16:creationId xmlns:a16="http://schemas.microsoft.com/office/drawing/2014/main" id="{25838076-45C1-5E90-79E8-BC0F0CDFD642}"/>
              </a:ext>
            </a:extLst>
          </p:cNvPr>
          <p:cNvPicPr>
            <a:picLocks noChangeAspect="1"/>
          </p:cNvPicPr>
          <p:nvPr userDrawn="1"/>
        </p:nvPicPr>
        <p:blipFill>
          <a:blip r:embed="rId3"/>
          <a:stretch>
            <a:fillRect/>
          </a:stretch>
        </p:blipFill>
        <p:spPr>
          <a:xfrm>
            <a:off x="676942" y="5557246"/>
            <a:ext cx="1177028" cy="517519"/>
          </a:xfrm>
          <a:prstGeom prst="rect">
            <a:avLst/>
          </a:prstGeom>
        </p:spPr>
      </p:pic>
    </p:spTree>
    <p:extLst>
      <p:ext uri="{BB962C8B-B14F-4D97-AF65-F5344CB8AC3E}">
        <p14:creationId xmlns:p14="http://schemas.microsoft.com/office/powerpoint/2010/main" val="4289106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45ECAAEE-6DD6-72AD-FA69-5EE5CE9B2CFB}"/>
              </a:ext>
            </a:extLst>
          </p:cNvPr>
          <p:cNvSpPr>
            <a:spLocks noGrp="1"/>
          </p:cNvSpPr>
          <p:nvPr>
            <p:ph idx="1"/>
          </p:nvPr>
        </p:nvSpPr>
        <p:spPr>
          <a:xfrm>
            <a:off x="596900" y="1854810"/>
            <a:ext cx="10972800" cy="4158252"/>
          </a:xfrm>
        </p:spPr>
        <p:txBody>
          <a:bodyPr/>
          <a:lstStyle>
            <a:lvl1pPr>
              <a:defRPr>
                <a:solidFill>
                  <a:srgbClr val="000000"/>
                </a:solidFill>
                <a:latin typeface="Garamond" panose="02020404030301010803" pitchFamily="18" charset="0"/>
                <a:cs typeface="Arial" panose="020B0604020202020204" pitchFamily="34" charset="0"/>
              </a:defRPr>
            </a:lvl1pPr>
            <a:lvl2pPr>
              <a:defRPr>
                <a:solidFill>
                  <a:srgbClr val="000000"/>
                </a:solidFill>
                <a:latin typeface="Garamond" panose="02020404030301010803" pitchFamily="18" charset="0"/>
                <a:cs typeface="Arial" panose="020B0604020202020204" pitchFamily="34" charset="0"/>
              </a:defRPr>
            </a:lvl2pPr>
            <a:lvl3pPr>
              <a:defRPr>
                <a:solidFill>
                  <a:srgbClr val="000000"/>
                </a:solidFill>
                <a:latin typeface="Garamond" panose="02020404030301010803" pitchFamily="18" charset="0"/>
                <a:cs typeface="Arial" panose="020B0604020202020204" pitchFamily="34" charset="0"/>
              </a:defRPr>
            </a:lvl3pPr>
            <a:lvl4pPr>
              <a:defRPr>
                <a:solidFill>
                  <a:srgbClr val="000000"/>
                </a:solidFill>
                <a:latin typeface="Garamond" panose="02020404030301010803" pitchFamily="18" charset="0"/>
                <a:cs typeface="Arial" panose="020B0604020202020204" pitchFamily="34" charset="0"/>
              </a:defRPr>
            </a:lvl4pPr>
            <a:lvl5pPr>
              <a:defRPr>
                <a:solidFill>
                  <a:srgbClr val="000000"/>
                </a:solidFill>
                <a:latin typeface="Garamond" panose="02020404030301010803" pitchFamily="18"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1">
            <a:extLst>
              <a:ext uri="{FF2B5EF4-FFF2-40B4-BE49-F238E27FC236}">
                <a16:creationId xmlns:a16="http://schemas.microsoft.com/office/drawing/2014/main" id="{E1D84493-AF4D-6F59-216E-B59A60C320BF}"/>
              </a:ext>
            </a:extLst>
          </p:cNvPr>
          <p:cNvSpPr>
            <a:spLocks noGrp="1"/>
          </p:cNvSpPr>
          <p:nvPr>
            <p:ph type="title"/>
          </p:nvPr>
        </p:nvSpPr>
        <p:spPr>
          <a:xfrm>
            <a:off x="596900" y="293482"/>
            <a:ext cx="10972800" cy="1561328"/>
          </a:xfrm>
        </p:spPr>
        <p:txBody>
          <a:bodyPr/>
          <a:lstStyle>
            <a:lvl1pPr>
              <a:defRPr b="1">
                <a:solidFill>
                  <a:srgbClr val="26205E"/>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7" name="Slide Number Placeholder 5">
            <a:extLst>
              <a:ext uri="{FF2B5EF4-FFF2-40B4-BE49-F238E27FC236}">
                <a16:creationId xmlns:a16="http://schemas.microsoft.com/office/drawing/2014/main" id="{FAD9E4D2-3BA9-1A1C-DFBD-E2B4EA4D3CFF}"/>
              </a:ext>
            </a:extLst>
          </p:cNvPr>
          <p:cNvSpPr>
            <a:spLocks noGrp="1"/>
          </p:cNvSpPr>
          <p:nvPr>
            <p:ph type="sldNum" sz="quarter" idx="4"/>
          </p:nvPr>
        </p:nvSpPr>
        <p:spPr>
          <a:xfrm>
            <a:off x="9122734" y="6310312"/>
            <a:ext cx="2743200" cy="365125"/>
          </a:xfrm>
          <a:prstGeom prst="rect">
            <a:avLst/>
          </a:prstGeom>
        </p:spPr>
        <p:txBody>
          <a:bodyPr vert="horz" lIns="91440" tIns="45720" rIns="91440" bIns="45720" rtlCol="0" anchor="ctr"/>
          <a:lstStyle>
            <a:lvl1pPr algn="r">
              <a:defRPr sz="1400" b="1">
                <a:solidFill>
                  <a:schemeClr val="tx1">
                    <a:tint val="82000"/>
                  </a:schemeClr>
                </a:solidFill>
                <a:latin typeface="Garamond" panose="02020404030301010803" pitchFamily="18" charset="0"/>
              </a:defRPr>
            </a:lvl1pPr>
          </a:lstStyle>
          <a:p>
            <a:fld id="{E550F8CE-6223-4241-882D-8C053F6794F3}" type="slidenum">
              <a:rPr lang="en-US" smtClean="0"/>
              <a:pPr/>
              <a:t>‹#›</a:t>
            </a:fld>
            <a:endParaRPr lang="en-US" dirty="0"/>
          </a:p>
        </p:txBody>
      </p:sp>
    </p:spTree>
    <p:extLst>
      <p:ext uri="{BB962C8B-B14F-4D97-AF65-F5344CB8AC3E}">
        <p14:creationId xmlns:p14="http://schemas.microsoft.com/office/powerpoint/2010/main" val="3770182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1503B47-5A77-F7E4-FFC6-56AC5FD0BB05}"/>
              </a:ext>
            </a:extLst>
          </p:cNvPr>
          <p:cNvPicPr>
            <a:picLocks noChangeAspect="1"/>
          </p:cNvPicPr>
          <p:nvPr userDrawn="1"/>
        </p:nvPicPr>
        <p:blipFill>
          <a:blip r:embed="rId2"/>
          <a:srcRect t="89326"/>
          <a:stretch/>
        </p:blipFill>
        <p:spPr>
          <a:xfrm>
            <a:off x="786" y="6125633"/>
            <a:ext cx="12191213" cy="731924"/>
          </a:xfrm>
          <a:prstGeom prst="rect">
            <a:avLst/>
          </a:prstGeom>
        </p:spPr>
      </p:pic>
      <p:grpSp>
        <p:nvGrpSpPr>
          <p:cNvPr id="5" name="Group 4">
            <a:extLst>
              <a:ext uri="{FF2B5EF4-FFF2-40B4-BE49-F238E27FC236}">
                <a16:creationId xmlns:a16="http://schemas.microsoft.com/office/drawing/2014/main" id="{55CE094E-62AC-D00C-B63C-FC4E0403142A}"/>
              </a:ext>
            </a:extLst>
          </p:cNvPr>
          <p:cNvGrpSpPr/>
          <p:nvPr userDrawn="1"/>
        </p:nvGrpSpPr>
        <p:grpSpPr>
          <a:xfrm>
            <a:off x="0" y="6181725"/>
            <a:ext cx="1343025" cy="698500"/>
            <a:chOff x="0" y="-12184"/>
            <a:chExt cx="1343025" cy="698500"/>
          </a:xfrm>
        </p:grpSpPr>
        <p:sp>
          <p:nvSpPr>
            <p:cNvPr id="7" name="Rectangle 6">
              <a:extLst>
                <a:ext uri="{FF2B5EF4-FFF2-40B4-BE49-F238E27FC236}">
                  <a16:creationId xmlns:a16="http://schemas.microsoft.com/office/drawing/2014/main" id="{85FE711E-A156-0501-6322-F8856F139C66}"/>
                </a:ext>
              </a:extLst>
            </p:cNvPr>
            <p:cNvSpPr/>
            <p:nvPr userDrawn="1"/>
          </p:nvSpPr>
          <p:spPr>
            <a:xfrm>
              <a:off x="0" y="-12184"/>
              <a:ext cx="1343025" cy="698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072B1EE4-BE00-0236-D7DA-DB3C1D56D3B6}"/>
                </a:ext>
              </a:extLst>
            </p:cNvPr>
            <p:cNvPicPr>
              <a:picLocks noChangeAspect="1"/>
            </p:cNvPicPr>
            <p:nvPr userDrawn="1"/>
          </p:nvPicPr>
          <p:blipFill>
            <a:blip r:embed="rId3"/>
            <a:srcRect/>
            <a:stretch/>
          </p:blipFill>
          <p:spPr>
            <a:xfrm>
              <a:off x="190327" y="104302"/>
              <a:ext cx="962370" cy="422628"/>
            </a:xfrm>
            <a:prstGeom prst="rect">
              <a:avLst/>
            </a:prstGeom>
          </p:spPr>
        </p:pic>
      </p:grpSp>
      <p:sp>
        <p:nvSpPr>
          <p:cNvPr id="11" name="Title 1">
            <a:extLst>
              <a:ext uri="{FF2B5EF4-FFF2-40B4-BE49-F238E27FC236}">
                <a16:creationId xmlns:a16="http://schemas.microsoft.com/office/drawing/2014/main" id="{7AC7291C-6330-48C4-FFCE-089685287BC9}"/>
              </a:ext>
            </a:extLst>
          </p:cNvPr>
          <p:cNvSpPr>
            <a:spLocks noGrp="1"/>
          </p:cNvSpPr>
          <p:nvPr>
            <p:ph type="title"/>
          </p:nvPr>
        </p:nvSpPr>
        <p:spPr>
          <a:xfrm>
            <a:off x="596900" y="293482"/>
            <a:ext cx="10972800" cy="1561328"/>
          </a:xfrm>
        </p:spPr>
        <p:txBody>
          <a:bodyPr/>
          <a:lstStyle>
            <a:lvl1pPr>
              <a:defRPr b="1">
                <a:solidFill>
                  <a:srgbClr val="26205E"/>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2" name="Content Placeholder 2">
            <a:extLst>
              <a:ext uri="{FF2B5EF4-FFF2-40B4-BE49-F238E27FC236}">
                <a16:creationId xmlns:a16="http://schemas.microsoft.com/office/drawing/2014/main" id="{1B8F4340-CFED-9A3E-E0E8-46652C7ACDB7}"/>
              </a:ext>
            </a:extLst>
          </p:cNvPr>
          <p:cNvSpPr>
            <a:spLocks noGrp="1"/>
          </p:cNvSpPr>
          <p:nvPr>
            <p:ph idx="1"/>
          </p:nvPr>
        </p:nvSpPr>
        <p:spPr>
          <a:xfrm>
            <a:off x="596900" y="1854810"/>
            <a:ext cx="10972800" cy="4158252"/>
          </a:xfrm>
        </p:spPr>
        <p:txBody>
          <a:bodyPr/>
          <a:lstStyle>
            <a:lvl1pPr>
              <a:defRPr>
                <a:solidFill>
                  <a:srgbClr val="000000"/>
                </a:solidFill>
                <a:latin typeface="Garamond" panose="02020404030301010803" pitchFamily="18" charset="0"/>
                <a:cs typeface="Arial" panose="020B0604020202020204" pitchFamily="34" charset="0"/>
              </a:defRPr>
            </a:lvl1pPr>
            <a:lvl2pPr>
              <a:defRPr>
                <a:solidFill>
                  <a:srgbClr val="000000"/>
                </a:solidFill>
                <a:latin typeface="Garamond" panose="02020404030301010803" pitchFamily="18" charset="0"/>
                <a:cs typeface="Arial" panose="020B0604020202020204" pitchFamily="34" charset="0"/>
              </a:defRPr>
            </a:lvl2pPr>
            <a:lvl3pPr>
              <a:defRPr>
                <a:solidFill>
                  <a:srgbClr val="000000"/>
                </a:solidFill>
                <a:latin typeface="Garamond" panose="02020404030301010803" pitchFamily="18" charset="0"/>
                <a:cs typeface="Arial" panose="020B0604020202020204" pitchFamily="34" charset="0"/>
              </a:defRPr>
            </a:lvl3pPr>
            <a:lvl4pPr>
              <a:defRPr>
                <a:solidFill>
                  <a:srgbClr val="000000"/>
                </a:solidFill>
                <a:latin typeface="Garamond" panose="02020404030301010803" pitchFamily="18" charset="0"/>
                <a:cs typeface="Arial" panose="020B0604020202020204" pitchFamily="34" charset="0"/>
              </a:defRPr>
            </a:lvl4pPr>
            <a:lvl5pPr>
              <a:defRPr>
                <a:solidFill>
                  <a:srgbClr val="000000"/>
                </a:solidFill>
                <a:latin typeface="Garamond" panose="02020404030301010803" pitchFamily="18"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lide Number Placeholder 5">
            <a:extLst>
              <a:ext uri="{FF2B5EF4-FFF2-40B4-BE49-F238E27FC236}">
                <a16:creationId xmlns:a16="http://schemas.microsoft.com/office/drawing/2014/main" id="{82D7192D-73B6-5EA7-C153-A462135ACE3B}"/>
              </a:ext>
            </a:extLst>
          </p:cNvPr>
          <p:cNvSpPr>
            <a:spLocks noGrp="1"/>
          </p:cNvSpPr>
          <p:nvPr>
            <p:ph type="sldNum" sz="quarter" idx="4"/>
          </p:nvPr>
        </p:nvSpPr>
        <p:spPr>
          <a:xfrm>
            <a:off x="9122734" y="6310312"/>
            <a:ext cx="2743200" cy="365125"/>
          </a:xfrm>
          <a:prstGeom prst="rect">
            <a:avLst/>
          </a:prstGeom>
        </p:spPr>
        <p:txBody>
          <a:bodyPr vert="horz" lIns="91440" tIns="45720" rIns="91440" bIns="45720" rtlCol="0" anchor="ctr"/>
          <a:lstStyle>
            <a:lvl1pPr algn="r">
              <a:defRPr sz="1400" b="1">
                <a:solidFill>
                  <a:schemeClr val="bg1"/>
                </a:solidFill>
                <a:latin typeface="Garamond" panose="02020404030301010803" pitchFamily="18" charset="0"/>
              </a:defRPr>
            </a:lvl1pPr>
          </a:lstStyle>
          <a:p>
            <a:fld id="{E550F8CE-6223-4241-882D-8C053F6794F3}" type="slidenum">
              <a:rPr lang="en-US" smtClean="0"/>
              <a:pPr/>
              <a:t>‹#›</a:t>
            </a:fld>
            <a:endParaRPr lang="en-US" dirty="0"/>
          </a:p>
        </p:txBody>
      </p:sp>
    </p:spTree>
    <p:extLst>
      <p:ext uri="{BB962C8B-B14F-4D97-AF65-F5344CB8AC3E}">
        <p14:creationId xmlns:p14="http://schemas.microsoft.com/office/powerpoint/2010/main" val="4018469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01A0017-6C1D-DD93-9427-53250AD74515}"/>
              </a:ext>
            </a:extLst>
          </p:cNvPr>
          <p:cNvPicPr>
            <a:picLocks noChangeAspect="1"/>
          </p:cNvPicPr>
          <p:nvPr userDrawn="1"/>
        </p:nvPicPr>
        <p:blipFill>
          <a:blip r:embed="rId2"/>
          <a:srcRect t="89275"/>
          <a:stretch/>
        </p:blipFill>
        <p:spPr>
          <a:xfrm>
            <a:off x="786" y="6122079"/>
            <a:ext cx="12191212" cy="735478"/>
          </a:xfrm>
          <a:prstGeom prst="rect">
            <a:avLst/>
          </a:prstGeom>
        </p:spPr>
      </p:pic>
      <p:grpSp>
        <p:nvGrpSpPr>
          <p:cNvPr id="4" name="Group 3">
            <a:extLst>
              <a:ext uri="{FF2B5EF4-FFF2-40B4-BE49-F238E27FC236}">
                <a16:creationId xmlns:a16="http://schemas.microsoft.com/office/drawing/2014/main" id="{F86B950B-FC3F-F059-0854-25ABE9FDBC60}"/>
              </a:ext>
            </a:extLst>
          </p:cNvPr>
          <p:cNvGrpSpPr/>
          <p:nvPr userDrawn="1"/>
        </p:nvGrpSpPr>
        <p:grpSpPr>
          <a:xfrm>
            <a:off x="0" y="6181725"/>
            <a:ext cx="1343025" cy="698500"/>
            <a:chOff x="0" y="-12184"/>
            <a:chExt cx="1343025" cy="698500"/>
          </a:xfrm>
        </p:grpSpPr>
        <p:sp>
          <p:nvSpPr>
            <p:cNvPr id="5" name="Rectangle 4">
              <a:extLst>
                <a:ext uri="{FF2B5EF4-FFF2-40B4-BE49-F238E27FC236}">
                  <a16:creationId xmlns:a16="http://schemas.microsoft.com/office/drawing/2014/main" id="{E3A43FE9-8759-EC3F-1B5E-80C390BAFAF3}"/>
                </a:ext>
              </a:extLst>
            </p:cNvPr>
            <p:cNvSpPr/>
            <p:nvPr userDrawn="1"/>
          </p:nvSpPr>
          <p:spPr>
            <a:xfrm>
              <a:off x="0" y="-12184"/>
              <a:ext cx="1343025" cy="698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AA1512A9-4FBC-1F29-AF87-4413F6A4E0F7}"/>
                </a:ext>
              </a:extLst>
            </p:cNvPr>
            <p:cNvPicPr>
              <a:picLocks noChangeAspect="1"/>
            </p:cNvPicPr>
            <p:nvPr userDrawn="1"/>
          </p:nvPicPr>
          <p:blipFill>
            <a:blip r:embed="rId3"/>
            <a:srcRect/>
            <a:stretch/>
          </p:blipFill>
          <p:spPr>
            <a:xfrm>
              <a:off x="190327" y="104302"/>
              <a:ext cx="962370" cy="422628"/>
            </a:xfrm>
            <a:prstGeom prst="rect">
              <a:avLst/>
            </a:prstGeom>
          </p:spPr>
        </p:pic>
      </p:grpSp>
      <p:sp>
        <p:nvSpPr>
          <p:cNvPr id="8" name="Title 1">
            <a:extLst>
              <a:ext uri="{FF2B5EF4-FFF2-40B4-BE49-F238E27FC236}">
                <a16:creationId xmlns:a16="http://schemas.microsoft.com/office/drawing/2014/main" id="{35EBB46A-FE63-13A6-C067-6F1A05219121}"/>
              </a:ext>
            </a:extLst>
          </p:cNvPr>
          <p:cNvSpPr>
            <a:spLocks noGrp="1"/>
          </p:cNvSpPr>
          <p:nvPr>
            <p:ph type="title"/>
          </p:nvPr>
        </p:nvSpPr>
        <p:spPr>
          <a:xfrm>
            <a:off x="596900" y="293482"/>
            <a:ext cx="10972800" cy="1561328"/>
          </a:xfrm>
        </p:spPr>
        <p:txBody>
          <a:bodyPr/>
          <a:lstStyle>
            <a:lvl1pPr>
              <a:defRPr b="1">
                <a:solidFill>
                  <a:srgbClr val="26205E"/>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19A5B378-E4C0-2069-0232-7B3F7B14AD20}"/>
              </a:ext>
            </a:extLst>
          </p:cNvPr>
          <p:cNvSpPr>
            <a:spLocks noGrp="1"/>
          </p:cNvSpPr>
          <p:nvPr>
            <p:ph idx="1"/>
          </p:nvPr>
        </p:nvSpPr>
        <p:spPr>
          <a:xfrm>
            <a:off x="596900" y="1854810"/>
            <a:ext cx="10972800" cy="4158252"/>
          </a:xfrm>
        </p:spPr>
        <p:txBody>
          <a:bodyPr/>
          <a:lstStyle>
            <a:lvl1pPr>
              <a:defRPr>
                <a:solidFill>
                  <a:srgbClr val="000000"/>
                </a:solidFill>
                <a:latin typeface="Garamond" panose="02020404030301010803" pitchFamily="18" charset="0"/>
                <a:cs typeface="Arial" panose="020B0604020202020204" pitchFamily="34" charset="0"/>
              </a:defRPr>
            </a:lvl1pPr>
            <a:lvl2pPr>
              <a:defRPr>
                <a:solidFill>
                  <a:srgbClr val="000000"/>
                </a:solidFill>
                <a:latin typeface="Garamond" panose="02020404030301010803" pitchFamily="18" charset="0"/>
                <a:cs typeface="Arial" panose="020B0604020202020204" pitchFamily="34" charset="0"/>
              </a:defRPr>
            </a:lvl2pPr>
            <a:lvl3pPr>
              <a:defRPr>
                <a:solidFill>
                  <a:srgbClr val="000000"/>
                </a:solidFill>
                <a:latin typeface="Garamond" panose="02020404030301010803" pitchFamily="18" charset="0"/>
                <a:cs typeface="Arial" panose="020B0604020202020204" pitchFamily="34" charset="0"/>
              </a:defRPr>
            </a:lvl3pPr>
            <a:lvl4pPr>
              <a:defRPr>
                <a:solidFill>
                  <a:srgbClr val="000000"/>
                </a:solidFill>
                <a:latin typeface="Garamond" panose="02020404030301010803" pitchFamily="18" charset="0"/>
                <a:cs typeface="Arial" panose="020B0604020202020204" pitchFamily="34" charset="0"/>
              </a:defRPr>
            </a:lvl4pPr>
            <a:lvl5pPr>
              <a:defRPr>
                <a:solidFill>
                  <a:srgbClr val="000000"/>
                </a:solidFill>
                <a:latin typeface="Garamond" panose="02020404030301010803" pitchFamily="18"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Slide Number Placeholder 5">
            <a:extLst>
              <a:ext uri="{FF2B5EF4-FFF2-40B4-BE49-F238E27FC236}">
                <a16:creationId xmlns:a16="http://schemas.microsoft.com/office/drawing/2014/main" id="{73425241-CDB5-2F2B-2B2F-32C0FB3CF3F3}"/>
              </a:ext>
            </a:extLst>
          </p:cNvPr>
          <p:cNvSpPr>
            <a:spLocks noGrp="1"/>
          </p:cNvSpPr>
          <p:nvPr>
            <p:ph type="sldNum" sz="quarter" idx="4"/>
          </p:nvPr>
        </p:nvSpPr>
        <p:spPr>
          <a:xfrm>
            <a:off x="9122734" y="6310312"/>
            <a:ext cx="2743200" cy="365125"/>
          </a:xfrm>
          <a:prstGeom prst="rect">
            <a:avLst/>
          </a:prstGeom>
        </p:spPr>
        <p:txBody>
          <a:bodyPr vert="horz" lIns="91440" tIns="45720" rIns="91440" bIns="45720" rtlCol="0" anchor="ctr"/>
          <a:lstStyle>
            <a:lvl1pPr algn="r">
              <a:defRPr sz="1400" b="1">
                <a:solidFill>
                  <a:schemeClr val="bg1"/>
                </a:solidFill>
                <a:latin typeface="Garamond" panose="02020404030301010803" pitchFamily="18" charset="0"/>
              </a:defRPr>
            </a:lvl1pPr>
          </a:lstStyle>
          <a:p>
            <a:fld id="{E550F8CE-6223-4241-882D-8C053F6794F3}" type="slidenum">
              <a:rPr lang="en-US" smtClean="0"/>
              <a:pPr/>
              <a:t>‹#›</a:t>
            </a:fld>
            <a:endParaRPr lang="en-US" dirty="0"/>
          </a:p>
        </p:txBody>
      </p:sp>
    </p:spTree>
    <p:extLst>
      <p:ext uri="{BB962C8B-B14F-4D97-AF65-F5344CB8AC3E}">
        <p14:creationId xmlns:p14="http://schemas.microsoft.com/office/powerpoint/2010/main" val="322198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4">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CB76725-0B78-3333-AAA7-3F1D8967B4F1}"/>
              </a:ext>
            </a:extLst>
          </p:cNvPr>
          <p:cNvPicPr>
            <a:picLocks noChangeAspect="1"/>
          </p:cNvPicPr>
          <p:nvPr userDrawn="1"/>
        </p:nvPicPr>
        <p:blipFill>
          <a:blip r:embed="rId2"/>
          <a:srcRect/>
          <a:stretch/>
        </p:blipFill>
        <p:spPr>
          <a:xfrm>
            <a:off x="786" y="0"/>
            <a:ext cx="12191212" cy="6857557"/>
          </a:xfrm>
          <a:prstGeom prst="rect">
            <a:avLst/>
          </a:prstGeom>
        </p:spPr>
      </p:pic>
      <p:grpSp>
        <p:nvGrpSpPr>
          <p:cNvPr id="4" name="Group 3">
            <a:extLst>
              <a:ext uri="{FF2B5EF4-FFF2-40B4-BE49-F238E27FC236}">
                <a16:creationId xmlns:a16="http://schemas.microsoft.com/office/drawing/2014/main" id="{399D540C-CBC4-AFF1-9FF4-ED18C9AEDC66}"/>
              </a:ext>
            </a:extLst>
          </p:cNvPr>
          <p:cNvGrpSpPr/>
          <p:nvPr userDrawn="1"/>
        </p:nvGrpSpPr>
        <p:grpSpPr>
          <a:xfrm>
            <a:off x="0" y="6181725"/>
            <a:ext cx="1343025" cy="698500"/>
            <a:chOff x="0" y="-12184"/>
            <a:chExt cx="1343025" cy="698500"/>
          </a:xfrm>
        </p:grpSpPr>
        <p:sp>
          <p:nvSpPr>
            <p:cNvPr id="7" name="Rectangle 6">
              <a:extLst>
                <a:ext uri="{FF2B5EF4-FFF2-40B4-BE49-F238E27FC236}">
                  <a16:creationId xmlns:a16="http://schemas.microsoft.com/office/drawing/2014/main" id="{1B9198AB-FE4D-2B93-CB2D-0068E9523474}"/>
                </a:ext>
              </a:extLst>
            </p:cNvPr>
            <p:cNvSpPr/>
            <p:nvPr userDrawn="1"/>
          </p:nvSpPr>
          <p:spPr>
            <a:xfrm>
              <a:off x="0" y="-12184"/>
              <a:ext cx="1343025" cy="698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78D4DD22-65A0-B11D-4AC1-0D44CF1E8F20}"/>
                </a:ext>
              </a:extLst>
            </p:cNvPr>
            <p:cNvPicPr>
              <a:picLocks noChangeAspect="1"/>
            </p:cNvPicPr>
            <p:nvPr userDrawn="1"/>
          </p:nvPicPr>
          <p:blipFill>
            <a:blip r:embed="rId3"/>
            <a:srcRect/>
            <a:stretch/>
          </p:blipFill>
          <p:spPr>
            <a:xfrm>
              <a:off x="190327" y="104302"/>
              <a:ext cx="962370" cy="422628"/>
            </a:xfrm>
            <a:prstGeom prst="rect">
              <a:avLst/>
            </a:prstGeom>
          </p:spPr>
        </p:pic>
      </p:grpSp>
      <p:sp>
        <p:nvSpPr>
          <p:cNvPr id="8" name="Title 1">
            <a:extLst>
              <a:ext uri="{FF2B5EF4-FFF2-40B4-BE49-F238E27FC236}">
                <a16:creationId xmlns:a16="http://schemas.microsoft.com/office/drawing/2014/main" id="{BD4929B7-C6B3-071A-617B-7416AD0C1F26}"/>
              </a:ext>
            </a:extLst>
          </p:cNvPr>
          <p:cNvSpPr>
            <a:spLocks noGrp="1"/>
          </p:cNvSpPr>
          <p:nvPr>
            <p:ph type="title"/>
          </p:nvPr>
        </p:nvSpPr>
        <p:spPr>
          <a:xfrm>
            <a:off x="596900" y="293482"/>
            <a:ext cx="10972800" cy="1561328"/>
          </a:xfrm>
        </p:spPr>
        <p:txBody>
          <a:bodyPr/>
          <a:lstStyle>
            <a:lvl1pPr>
              <a:defRPr b="1">
                <a:solidFill>
                  <a:srgbClr val="26205E"/>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1" name="Content Placeholder 2">
            <a:extLst>
              <a:ext uri="{FF2B5EF4-FFF2-40B4-BE49-F238E27FC236}">
                <a16:creationId xmlns:a16="http://schemas.microsoft.com/office/drawing/2014/main" id="{91FE838E-3BDD-3741-BA19-D3CF32E30723}"/>
              </a:ext>
            </a:extLst>
          </p:cNvPr>
          <p:cNvSpPr>
            <a:spLocks noGrp="1"/>
          </p:cNvSpPr>
          <p:nvPr>
            <p:ph idx="1"/>
          </p:nvPr>
        </p:nvSpPr>
        <p:spPr>
          <a:xfrm>
            <a:off x="596900" y="1854810"/>
            <a:ext cx="10972800" cy="4158252"/>
          </a:xfrm>
        </p:spPr>
        <p:txBody>
          <a:bodyPr/>
          <a:lstStyle>
            <a:lvl1pPr>
              <a:defRPr>
                <a:solidFill>
                  <a:srgbClr val="000000"/>
                </a:solidFill>
                <a:latin typeface="Garamond" panose="02020404030301010803" pitchFamily="18" charset="0"/>
                <a:cs typeface="Arial" panose="020B0604020202020204" pitchFamily="34" charset="0"/>
              </a:defRPr>
            </a:lvl1pPr>
            <a:lvl2pPr>
              <a:defRPr>
                <a:solidFill>
                  <a:srgbClr val="000000"/>
                </a:solidFill>
                <a:latin typeface="Garamond" panose="02020404030301010803" pitchFamily="18" charset="0"/>
                <a:cs typeface="Arial" panose="020B0604020202020204" pitchFamily="34" charset="0"/>
              </a:defRPr>
            </a:lvl2pPr>
            <a:lvl3pPr>
              <a:defRPr>
                <a:solidFill>
                  <a:srgbClr val="000000"/>
                </a:solidFill>
                <a:latin typeface="Garamond" panose="02020404030301010803" pitchFamily="18" charset="0"/>
                <a:cs typeface="Arial" panose="020B0604020202020204" pitchFamily="34" charset="0"/>
              </a:defRPr>
            </a:lvl3pPr>
            <a:lvl4pPr>
              <a:defRPr>
                <a:solidFill>
                  <a:srgbClr val="000000"/>
                </a:solidFill>
                <a:latin typeface="Garamond" panose="02020404030301010803" pitchFamily="18" charset="0"/>
                <a:cs typeface="Arial" panose="020B0604020202020204" pitchFamily="34" charset="0"/>
              </a:defRPr>
            </a:lvl4pPr>
            <a:lvl5pPr>
              <a:defRPr>
                <a:solidFill>
                  <a:srgbClr val="000000"/>
                </a:solidFill>
                <a:latin typeface="Garamond" panose="02020404030301010803" pitchFamily="18"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a:extLst>
              <a:ext uri="{FF2B5EF4-FFF2-40B4-BE49-F238E27FC236}">
                <a16:creationId xmlns:a16="http://schemas.microsoft.com/office/drawing/2014/main" id="{00065E2B-6C7C-ECD3-BC6A-2D96A88D24B7}"/>
              </a:ext>
            </a:extLst>
          </p:cNvPr>
          <p:cNvSpPr>
            <a:spLocks noGrp="1"/>
          </p:cNvSpPr>
          <p:nvPr>
            <p:ph type="sldNum" sz="quarter" idx="4"/>
          </p:nvPr>
        </p:nvSpPr>
        <p:spPr>
          <a:xfrm>
            <a:off x="9122734" y="6310312"/>
            <a:ext cx="2743200" cy="365125"/>
          </a:xfrm>
          <a:prstGeom prst="rect">
            <a:avLst/>
          </a:prstGeom>
        </p:spPr>
        <p:txBody>
          <a:bodyPr vert="horz" lIns="91440" tIns="45720" rIns="91440" bIns="45720" rtlCol="0" anchor="ctr"/>
          <a:lstStyle>
            <a:lvl1pPr algn="r">
              <a:defRPr sz="1400" b="1">
                <a:solidFill>
                  <a:schemeClr val="bg1"/>
                </a:solidFill>
                <a:latin typeface="Garamond" panose="02020404030301010803" pitchFamily="18" charset="0"/>
              </a:defRPr>
            </a:lvl1pPr>
          </a:lstStyle>
          <a:p>
            <a:fld id="{E550F8CE-6223-4241-882D-8C053F6794F3}" type="slidenum">
              <a:rPr lang="en-US" smtClean="0"/>
              <a:pPr/>
              <a:t>‹#›</a:t>
            </a:fld>
            <a:endParaRPr lang="en-US" dirty="0"/>
          </a:p>
        </p:txBody>
      </p:sp>
    </p:spTree>
    <p:extLst>
      <p:ext uri="{BB962C8B-B14F-4D97-AF65-F5344CB8AC3E}">
        <p14:creationId xmlns:p14="http://schemas.microsoft.com/office/powerpoint/2010/main" val="1890922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5">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E2F3093-F908-DA8E-E1A1-1262E9459D20}"/>
              </a:ext>
            </a:extLst>
          </p:cNvPr>
          <p:cNvPicPr>
            <a:picLocks noChangeAspect="1"/>
          </p:cNvPicPr>
          <p:nvPr userDrawn="1"/>
        </p:nvPicPr>
        <p:blipFill>
          <a:blip r:embed="rId2"/>
          <a:srcRect l="82500"/>
          <a:stretch/>
        </p:blipFill>
        <p:spPr>
          <a:xfrm>
            <a:off x="10058400" y="0"/>
            <a:ext cx="2133600" cy="6858000"/>
          </a:xfrm>
          <a:prstGeom prst="rect">
            <a:avLst/>
          </a:prstGeom>
        </p:spPr>
      </p:pic>
      <p:sp>
        <p:nvSpPr>
          <p:cNvPr id="4" name="Title 1">
            <a:extLst>
              <a:ext uri="{FF2B5EF4-FFF2-40B4-BE49-F238E27FC236}">
                <a16:creationId xmlns:a16="http://schemas.microsoft.com/office/drawing/2014/main" id="{323044AD-7914-F595-9CF2-95CDF6DAB1E4}"/>
              </a:ext>
            </a:extLst>
          </p:cNvPr>
          <p:cNvSpPr>
            <a:spLocks noGrp="1"/>
          </p:cNvSpPr>
          <p:nvPr>
            <p:ph type="title"/>
          </p:nvPr>
        </p:nvSpPr>
        <p:spPr>
          <a:xfrm>
            <a:off x="596900" y="293482"/>
            <a:ext cx="9296400" cy="1561328"/>
          </a:xfrm>
        </p:spPr>
        <p:txBody>
          <a:bodyPr/>
          <a:lstStyle>
            <a:lvl1pPr>
              <a:defRPr b="1">
                <a:solidFill>
                  <a:srgbClr val="26205E"/>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0" name="Content Placeholder 2">
            <a:extLst>
              <a:ext uri="{FF2B5EF4-FFF2-40B4-BE49-F238E27FC236}">
                <a16:creationId xmlns:a16="http://schemas.microsoft.com/office/drawing/2014/main" id="{0A11EC6C-7C4E-AB87-2C78-D09076A060B8}"/>
              </a:ext>
            </a:extLst>
          </p:cNvPr>
          <p:cNvSpPr>
            <a:spLocks noGrp="1"/>
          </p:cNvSpPr>
          <p:nvPr>
            <p:ph idx="1"/>
          </p:nvPr>
        </p:nvSpPr>
        <p:spPr>
          <a:xfrm>
            <a:off x="596900" y="1854810"/>
            <a:ext cx="9296400" cy="4158252"/>
          </a:xfrm>
        </p:spPr>
        <p:txBody>
          <a:bodyPr/>
          <a:lstStyle>
            <a:lvl1pPr>
              <a:defRPr>
                <a:solidFill>
                  <a:srgbClr val="000000"/>
                </a:solidFill>
                <a:latin typeface="Garamond" panose="02020404030301010803" pitchFamily="18" charset="0"/>
                <a:cs typeface="Arial" panose="020B0604020202020204" pitchFamily="34" charset="0"/>
              </a:defRPr>
            </a:lvl1pPr>
            <a:lvl2pPr>
              <a:defRPr>
                <a:solidFill>
                  <a:srgbClr val="000000"/>
                </a:solidFill>
                <a:latin typeface="Garamond" panose="02020404030301010803" pitchFamily="18" charset="0"/>
                <a:cs typeface="Arial" panose="020B0604020202020204" pitchFamily="34" charset="0"/>
              </a:defRPr>
            </a:lvl2pPr>
            <a:lvl3pPr>
              <a:defRPr>
                <a:solidFill>
                  <a:srgbClr val="000000"/>
                </a:solidFill>
                <a:latin typeface="Garamond" panose="02020404030301010803" pitchFamily="18" charset="0"/>
                <a:cs typeface="Arial" panose="020B0604020202020204" pitchFamily="34" charset="0"/>
              </a:defRPr>
            </a:lvl3pPr>
            <a:lvl4pPr>
              <a:defRPr>
                <a:solidFill>
                  <a:srgbClr val="000000"/>
                </a:solidFill>
                <a:latin typeface="Garamond" panose="02020404030301010803" pitchFamily="18" charset="0"/>
                <a:cs typeface="Arial" panose="020B0604020202020204" pitchFamily="34" charset="0"/>
              </a:defRPr>
            </a:lvl4pPr>
            <a:lvl5pPr>
              <a:defRPr>
                <a:solidFill>
                  <a:srgbClr val="000000"/>
                </a:solidFill>
                <a:latin typeface="Garamond" panose="02020404030301010803" pitchFamily="18"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Straight Connector 14">
            <a:extLst>
              <a:ext uri="{FF2B5EF4-FFF2-40B4-BE49-F238E27FC236}">
                <a16:creationId xmlns:a16="http://schemas.microsoft.com/office/drawing/2014/main" id="{AF0DC89A-2E07-E671-4522-553F9D6B1447}"/>
              </a:ext>
            </a:extLst>
          </p:cNvPr>
          <p:cNvCxnSpPr>
            <a:cxnSpLocks/>
          </p:cNvCxnSpPr>
          <p:nvPr userDrawn="1"/>
        </p:nvCxnSpPr>
        <p:spPr>
          <a:xfrm flipH="1">
            <a:off x="1320800" y="370072"/>
            <a:ext cx="10871200" cy="0"/>
          </a:xfrm>
          <a:prstGeom prst="line">
            <a:avLst/>
          </a:prstGeom>
          <a:ln w="22225">
            <a:solidFill>
              <a:schemeClr val="accent2"/>
            </a:solidFill>
          </a:ln>
        </p:spPr>
        <p:style>
          <a:lnRef idx="2">
            <a:schemeClr val="accent1"/>
          </a:lnRef>
          <a:fillRef idx="0">
            <a:schemeClr val="accent1"/>
          </a:fillRef>
          <a:effectRef idx="1">
            <a:schemeClr val="accent1"/>
          </a:effectRef>
          <a:fontRef idx="minor">
            <a:schemeClr val="tx1"/>
          </a:fontRef>
        </p:style>
      </p:cxnSp>
      <p:sp>
        <p:nvSpPr>
          <p:cNvPr id="19" name="Slide Number Placeholder 5">
            <a:extLst>
              <a:ext uri="{FF2B5EF4-FFF2-40B4-BE49-F238E27FC236}">
                <a16:creationId xmlns:a16="http://schemas.microsoft.com/office/drawing/2014/main" id="{92C03081-4E4A-CBBC-4C35-6C5CF02C715B}"/>
              </a:ext>
            </a:extLst>
          </p:cNvPr>
          <p:cNvSpPr>
            <a:spLocks noGrp="1"/>
          </p:cNvSpPr>
          <p:nvPr>
            <p:ph type="sldNum" sz="quarter" idx="4"/>
          </p:nvPr>
        </p:nvSpPr>
        <p:spPr>
          <a:xfrm>
            <a:off x="9122734" y="6310312"/>
            <a:ext cx="2743200" cy="365125"/>
          </a:xfrm>
          <a:prstGeom prst="rect">
            <a:avLst/>
          </a:prstGeom>
        </p:spPr>
        <p:txBody>
          <a:bodyPr vert="horz" lIns="91440" tIns="45720" rIns="91440" bIns="45720" rtlCol="0" anchor="ctr"/>
          <a:lstStyle>
            <a:lvl1pPr algn="r">
              <a:defRPr sz="1400" b="1">
                <a:solidFill>
                  <a:schemeClr val="bg1"/>
                </a:solidFill>
                <a:latin typeface="Garamond" panose="02020404030301010803" pitchFamily="18" charset="0"/>
              </a:defRPr>
            </a:lvl1pPr>
          </a:lstStyle>
          <a:p>
            <a:fld id="{E550F8CE-6223-4241-882D-8C053F6794F3}" type="slidenum">
              <a:rPr lang="en-US" smtClean="0"/>
              <a:pPr/>
              <a:t>‹#›</a:t>
            </a:fld>
            <a:endParaRPr lang="en-US" dirty="0"/>
          </a:p>
        </p:txBody>
      </p:sp>
    </p:spTree>
    <p:extLst>
      <p:ext uri="{BB962C8B-B14F-4D97-AF65-F5344CB8AC3E}">
        <p14:creationId xmlns:p14="http://schemas.microsoft.com/office/powerpoint/2010/main" val="856202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A65FB0-D5E0-EB8D-17B0-BEFC54CE4A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B8B9A289-4902-A41F-CB51-17F0AE1480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5BB4E7C9-7D30-CC19-F767-6AEBE2A482AB}"/>
              </a:ext>
            </a:extLst>
          </p:cNvPr>
          <p:cNvSpPr>
            <a:spLocks noGrp="1"/>
          </p:cNvSpPr>
          <p:nvPr>
            <p:ph type="sldNum" sz="quarter" idx="4"/>
          </p:nvPr>
        </p:nvSpPr>
        <p:spPr>
          <a:xfrm>
            <a:off x="9122734" y="6310312"/>
            <a:ext cx="2743200" cy="365125"/>
          </a:xfrm>
          <a:prstGeom prst="rect">
            <a:avLst/>
          </a:prstGeom>
        </p:spPr>
        <p:txBody>
          <a:bodyPr vert="horz" lIns="91440" tIns="45720" rIns="91440" bIns="45720" rtlCol="0" anchor="ctr"/>
          <a:lstStyle>
            <a:lvl1pPr algn="r">
              <a:defRPr sz="1400" b="1">
                <a:solidFill>
                  <a:schemeClr val="tx1">
                    <a:tint val="82000"/>
                  </a:schemeClr>
                </a:solidFill>
                <a:latin typeface="Garamond" panose="02020404030301010803" pitchFamily="18" charset="0"/>
              </a:defRPr>
            </a:lvl1pPr>
          </a:lstStyle>
          <a:p>
            <a:fld id="{E550F8CE-6223-4241-882D-8C053F6794F3}" type="slidenum">
              <a:rPr lang="en-US" smtClean="0"/>
              <a:pPr/>
              <a:t>‹#›</a:t>
            </a:fld>
            <a:endParaRPr lang="en-US" dirty="0"/>
          </a:p>
        </p:txBody>
      </p:sp>
      <p:pic>
        <p:nvPicPr>
          <p:cNvPr id="5" name="Picture 4" descr="A logo with red and blue letters&#10;&#10;Description automatically generated">
            <a:extLst>
              <a:ext uri="{FF2B5EF4-FFF2-40B4-BE49-F238E27FC236}">
                <a16:creationId xmlns:a16="http://schemas.microsoft.com/office/drawing/2014/main" id="{D8BB28C3-8759-2177-2662-026CEF4C73CA}"/>
              </a:ext>
            </a:extLst>
          </p:cNvPr>
          <p:cNvPicPr>
            <a:picLocks noChangeAspect="1"/>
          </p:cNvPicPr>
          <p:nvPr userDrawn="1"/>
        </p:nvPicPr>
        <p:blipFill>
          <a:blip r:embed="rId25"/>
          <a:stretch>
            <a:fillRect/>
          </a:stretch>
        </p:blipFill>
        <p:spPr>
          <a:xfrm>
            <a:off x="326066" y="6127417"/>
            <a:ext cx="1177028" cy="517519"/>
          </a:xfrm>
          <a:prstGeom prst="rect">
            <a:avLst/>
          </a:prstGeom>
        </p:spPr>
      </p:pic>
    </p:spTree>
    <p:extLst>
      <p:ext uri="{BB962C8B-B14F-4D97-AF65-F5344CB8AC3E}">
        <p14:creationId xmlns:p14="http://schemas.microsoft.com/office/powerpoint/2010/main" val="486860878"/>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83" r:id="rId3"/>
    <p:sldLayoutId id="2147483682" r:id="rId4"/>
    <p:sldLayoutId id="2147483650" r:id="rId5"/>
    <p:sldLayoutId id="2147483671" r:id="rId6"/>
    <p:sldLayoutId id="2147483673" r:id="rId7"/>
    <p:sldLayoutId id="2147483672" r:id="rId8"/>
    <p:sldLayoutId id="2147483674" r:id="rId9"/>
    <p:sldLayoutId id="2147483676" r:id="rId10"/>
    <p:sldLayoutId id="2147483677" r:id="rId11"/>
    <p:sldLayoutId id="2147483680" r:id="rId12"/>
    <p:sldLayoutId id="2147483660" r:id="rId13"/>
    <p:sldLayoutId id="2147483663" r:id="rId14"/>
    <p:sldLayoutId id="2147483661" r:id="rId15"/>
    <p:sldLayoutId id="2147483681" r:id="rId16"/>
    <p:sldLayoutId id="2147483684" r:id="rId17"/>
    <p:sldLayoutId id="2147483686" r:id="rId18"/>
    <p:sldLayoutId id="2147483690" r:id="rId19"/>
    <p:sldLayoutId id="2147483691" r:id="rId20"/>
    <p:sldLayoutId id="2147483693" r:id="rId21"/>
    <p:sldLayoutId id="2147483695" r:id="rId22"/>
    <p:sldLayoutId id="2147483696" r:id="rId23"/>
  </p:sldLayoutIdLst>
  <p:hf hdr="0" ftr="0" dt="0"/>
  <p:txStyles>
    <p:titleStyle>
      <a:lvl1pPr algn="l" defTabSz="914400" rtl="0" eaLnBrk="1" latinLnBrk="0" hangingPunct="1">
        <a:lnSpc>
          <a:spcPct val="90000"/>
        </a:lnSpc>
        <a:spcBef>
          <a:spcPct val="0"/>
        </a:spcBef>
        <a:buNone/>
        <a:defRPr sz="4400" kern="1200">
          <a:solidFill>
            <a:srgbClr val="25205E"/>
          </a:solidFill>
          <a:latin typeface="Arial Bold" panose="020B0704020202020204" pitchFamily="34" charset="0"/>
          <a:ea typeface="+mj-ea"/>
          <a:cs typeface="Arial Bold" panose="020B0704020202020204" pitchFamily="34" charset="0"/>
        </a:defRPr>
      </a:lvl1pPr>
    </p:titleStyle>
    <p:bodyStyle>
      <a:lvl1pPr marL="342900" indent="-342900" algn="l" defTabSz="914400" rtl="0" eaLnBrk="1" latinLnBrk="0" hangingPunct="1">
        <a:lnSpc>
          <a:spcPct val="90000"/>
        </a:lnSpc>
        <a:spcBef>
          <a:spcPts val="1000"/>
        </a:spcBef>
        <a:buClr>
          <a:srgbClr val="AB1E2C"/>
        </a:buClr>
        <a:buSzPct val="50000"/>
        <a:buFont typeface="Garamond" panose="02020404030301010803" pitchFamily="18" charset="0"/>
        <a:buChar char="►"/>
        <a:defRPr sz="3600" kern="1200">
          <a:solidFill>
            <a:srgbClr val="000000"/>
          </a:solidFill>
          <a:latin typeface="Garamond" panose="02020404030301010803" pitchFamily="18" charset="0"/>
          <a:ea typeface="+mn-ea"/>
          <a:cs typeface="+mn-cs"/>
        </a:defRPr>
      </a:lvl1pPr>
      <a:lvl2pPr marL="685800" indent="-228600" algn="l" defTabSz="914400" rtl="0" eaLnBrk="1" latinLnBrk="0" hangingPunct="1">
        <a:lnSpc>
          <a:spcPct val="90000"/>
        </a:lnSpc>
        <a:spcBef>
          <a:spcPts val="500"/>
        </a:spcBef>
        <a:buClr>
          <a:srgbClr val="A91D2C"/>
        </a:buClr>
        <a:buFont typeface="Garamond" panose="02020404030301010803" pitchFamily="18" charset="0"/>
        <a:buChar char="▪"/>
        <a:defRPr sz="3000" kern="1200">
          <a:solidFill>
            <a:srgbClr val="000000"/>
          </a:solidFill>
          <a:latin typeface="Garamond" panose="02020404030301010803" pitchFamily="18" charset="0"/>
          <a:ea typeface="+mn-ea"/>
          <a:cs typeface="+mn-cs"/>
        </a:defRPr>
      </a:lvl2pPr>
      <a:lvl3pPr marL="1143000" indent="-228600" algn="l" defTabSz="914400" rtl="0" eaLnBrk="1" latinLnBrk="0" hangingPunct="1">
        <a:lnSpc>
          <a:spcPct val="90000"/>
        </a:lnSpc>
        <a:spcBef>
          <a:spcPts val="500"/>
        </a:spcBef>
        <a:buClr>
          <a:srgbClr val="A91D2C"/>
        </a:buClr>
        <a:buFont typeface="Garamond" panose="02020404030301010803" pitchFamily="18" charset="0"/>
        <a:buChar char="»"/>
        <a:defRPr sz="2800" kern="1200">
          <a:solidFill>
            <a:srgbClr val="000000"/>
          </a:solidFill>
          <a:latin typeface="Garamond" panose="02020404030301010803" pitchFamily="18" charset="0"/>
          <a:ea typeface="+mn-ea"/>
          <a:cs typeface="+mn-cs"/>
        </a:defRPr>
      </a:lvl3pPr>
      <a:lvl4pPr marL="1600200" indent="-228600" algn="l" defTabSz="914400" rtl="0" eaLnBrk="1" latinLnBrk="0" hangingPunct="1">
        <a:lnSpc>
          <a:spcPct val="90000"/>
        </a:lnSpc>
        <a:spcBef>
          <a:spcPts val="500"/>
        </a:spcBef>
        <a:buClr>
          <a:srgbClr val="A91D2C"/>
        </a:buClr>
        <a:buFont typeface="Garamond" panose="02020404030301010803" pitchFamily="18" charset="0"/>
        <a:buChar char="•"/>
        <a:defRPr sz="2400" kern="1200">
          <a:solidFill>
            <a:srgbClr val="000000"/>
          </a:solidFill>
          <a:latin typeface="Garamond" panose="02020404030301010803" pitchFamily="18" charset="0"/>
          <a:ea typeface="+mn-ea"/>
          <a:cs typeface="+mn-cs"/>
        </a:defRPr>
      </a:lvl4pPr>
      <a:lvl5pPr marL="2057400" indent="-228600" algn="l" defTabSz="914400" rtl="0" eaLnBrk="1" latinLnBrk="0" hangingPunct="1">
        <a:lnSpc>
          <a:spcPct val="90000"/>
        </a:lnSpc>
        <a:spcBef>
          <a:spcPts val="500"/>
        </a:spcBef>
        <a:buClr>
          <a:srgbClr val="A91D2C"/>
        </a:buClr>
        <a:buFont typeface="Garamond" panose="02020404030301010803" pitchFamily="18" charset="0"/>
        <a:buChar char="−"/>
        <a:defRPr sz="2000" kern="1200">
          <a:solidFill>
            <a:srgbClr val="000000"/>
          </a:solidFill>
          <a:latin typeface="Garamond" panose="020204040303010108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16.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PlaceHolder 1"/>
          <p:cNvSpPr>
            <a:spLocks noGrp="1"/>
          </p:cNvSpPr>
          <p:nvPr>
            <p:ph type="ctrTitle"/>
          </p:nvPr>
        </p:nvSpPr>
        <p:spPr>
          <a:xfrm>
            <a:off x="815992" y="3283827"/>
            <a:ext cx="10536865" cy="1363108"/>
          </a:xfrm>
          <a:prstGeom prst="rect">
            <a:avLst/>
          </a:prstGeom>
          <a:noFill/>
          <a:ln w="0">
            <a:noFill/>
          </a:ln>
        </p:spPr>
        <p:txBody>
          <a:bodyPr lIns="91440" tIns="45720" rIns="91440" bIns="45720" anchor="ctr">
            <a:noAutofit/>
          </a:bodyPr>
          <a:lstStyle/>
          <a:p>
            <a:pPr indent="0" algn="ctr" defTabSz="914400">
              <a:lnSpc>
                <a:spcPct val="90000"/>
              </a:lnSpc>
              <a:buNone/>
            </a:pPr>
            <a:r>
              <a:rPr lang="en-US" sz="4800" b="1" strike="noStrike" spc="-1" dirty="0">
                <a:solidFill>
                  <a:srgbClr val="26205E"/>
                </a:solidFill>
                <a:latin typeface="Arial Bold"/>
              </a:rPr>
              <a:t>Multibreed evaluations: Strategies for use in the Girolando breed</a:t>
            </a:r>
            <a:endParaRPr lang="en-US" sz="4800" b="0" strike="noStrike" spc="-1" dirty="0">
              <a:solidFill>
                <a:schemeClr val="dk1"/>
              </a:solidFill>
              <a:latin typeface="Aptos"/>
            </a:endParaRPr>
          </a:p>
        </p:txBody>
      </p:sp>
      <p:sp>
        <p:nvSpPr>
          <p:cNvPr id="122" name="PlaceHolder 2"/>
          <p:cNvSpPr>
            <a:spLocks noGrp="1"/>
          </p:cNvSpPr>
          <p:nvPr>
            <p:ph idx="1"/>
          </p:nvPr>
        </p:nvSpPr>
        <p:spPr>
          <a:prstGeom prst="rect">
            <a:avLst/>
          </a:prstGeom>
          <a:noFill/>
          <a:ln w="0">
            <a:noFill/>
          </a:ln>
        </p:spPr>
        <p:txBody>
          <a:bodyPr lIns="91440" tIns="45720" rIns="91440" bIns="45720" anchor="b">
            <a:noAutofit/>
          </a:bodyPr>
          <a:lstStyle/>
          <a:p>
            <a:pPr indent="0" algn="ctr">
              <a:lnSpc>
                <a:spcPct val="90000"/>
              </a:lnSpc>
              <a:spcBef>
                <a:spcPts val="1417"/>
              </a:spcBef>
              <a:buNone/>
            </a:pPr>
            <a:r>
              <a:rPr lang="en-US" sz="4000" b="1" strike="noStrike" spc="-1" dirty="0">
                <a:solidFill>
                  <a:schemeClr val="dk1"/>
                </a:solidFill>
                <a:latin typeface="Garamond"/>
              </a:rPr>
              <a:t>John B. Cole, PhD</a:t>
            </a:r>
          </a:p>
        </p:txBody>
      </p:sp>
      <p:sp>
        <p:nvSpPr>
          <p:cNvPr id="123" name="PlaceHolder 3"/>
          <p:cNvSpPr>
            <a:spLocks noGrp="1"/>
          </p:cNvSpPr>
          <p:nvPr>
            <p:ph idx="10"/>
          </p:nvPr>
        </p:nvSpPr>
        <p:spPr>
          <a:prstGeom prst="rect">
            <a:avLst/>
          </a:prstGeom>
          <a:noFill/>
          <a:ln w="0">
            <a:noFill/>
          </a:ln>
        </p:spPr>
        <p:txBody>
          <a:bodyPr lIns="91440" tIns="45720" rIns="91440" bIns="45720" anchor="b">
            <a:noAutofit/>
          </a:bodyPr>
          <a:lstStyle/>
          <a:p>
            <a:pPr>
              <a:spcBef>
                <a:spcPts val="1417"/>
              </a:spcBef>
            </a:pPr>
            <a:r>
              <a:rPr lang="en-US" dirty="0"/>
              <a:t>3</a:t>
            </a:r>
            <a:r>
              <a:rPr lang="en-US" baseline="30000" dirty="0"/>
              <a:t>rd</a:t>
            </a:r>
            <a:r>
              <a:rPr lang="en-US" dirty="0"/>
              <a:t> International Girolando Congress | November 14, 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56943-E422-D25F-A5A4-183EF2F73B38}"/>
              </a:ext>
            </a:extLst>
          </p:cNvPr>
          <p:cNvSpPr>
            <a:spLocks noGrp="1"/>
          </p:cNvSpPr>
          <p:nvPr>
            <p:ph type="title"/>
          </p:nvPr>
        </p:nvSpPr>
        <p:spPr/>
        <p:txBody>
          <a:bodyPr/>
          <a:lstStyle/>
          <a:p>
            <a:r>
              <a:rPr lang="en-US" dirty="0"/>
              <a:t>Benefits of crossbreeding programs</a:t>
            </a:r>
          </a:p>
        </p:txBody>
      </p:sp>
      <p:sp>
        <p:nvSpPr>
          <p:cNvPr id="3" name="Content Placeholder 2">
            <a:extLst>
              <a:ext uri="{FF2B5EF4-FFF2-40B4-BE49-F238E27FC236}">
                <a16:creationId xmlns:a16="http://schemas.microsoft.com/office/drawing/2014/main" id="{BA43F49E-BD51-A3A7-8B29-25B88E5895E7}"/>
              </a:ext>
            </a:extLst>
          </p:cNvPr>
          <p:cNvSpPr>
            <a:spLocks noGrp="1"/>
          </p:cNvSpPr>
          <p:nvPr>
            <p:ph idx="1"/>
          </p:nvPr>
        </p:nvSpPr>
        <p:spPr/>
        <p:txBody>
          <a:bodyPr>
            <a:normAutofit lnSpcReduction="10000"/>
          </a:bodyPr>
          <a:lstStyle/>
          <a:p>
            <a:r>
              <a:rPr lang="en-US" dirty="0"/>
              <a:t>Can combine desirable features of two different breeds</a:t>
            </a:r>
          </a:p>
          <a:p>
            <a:pPr lvl="1"/>
            <a:r>
              <a:rPr lang="en-US" dirty="0"/>
              <a:t>Example: Milk of Holsteins with heat tolerance of Gir</a:t>
            </a:r>
          </a:p>
          <a:p>
            <a:r>
              <a:rPr lang="en-US" dirty="0"/>
              <a:t>Heterosis from combining complementary traits</a:t>
            </a:r>
          </a:p>
          <a:p>
            <a:r>
              <a:rPr lang="en-US" dirty="0"/>
              <a:t>Works best when breeds have similar genetic levels</a:t>
            </a:r>
          </a:p>
          <a:p>
            <a:r>
              <a:rPr lang="en-US" dirty="0"/>
              <a:t>“Crossbreds may not exceed the best purebred for any single trait, yet the net economic merit of crossbreds may be superior to purebreds when all traits affecting or influencing net income are considered” (McDowell, 1982)</a:t>
            </a:r>
          </a:p>
        </p:txBody>
      </p:sp>
      <p:sp>
        <p:nvSpPr>
          <p:cNvPr id="4" name="TextBox 3">
            <a:extLst>
              <a:ext uri="{FF2B5EF4-FFF2-40B4-BE49-F238E27FC236}">
                <a16:creationId xmlns:a16="http://schemas.microsoft.com/office/drawing/2014/main" id="{C3B9E7C6-BD66-7348-91AB-4B7CC48D39AE}"/>
              </a:ext>
            </a:extLst>
          </p:cNvPr>
          <p:cNvSpPr txBox="1"/>
          <p:nvPr/>
        </p:nvSpPr>
        <p:spPr>
          <a:xfrm>
            <a:off x="1679573" y="6349800"/>
            <a:ext cx="10335833" cy="338554"/>
          </a:xfrm>
          <a:prstGeom prst="rect">
            <a:avLst/>
          </a:prstGeom>
          <a:noFill/>
        </p:spPr>
        <p:txBody>
          <a:bodyPr wrap="square" rtlCol="0">
            <a:spAutoFit/>
          </a:bodyPr>
          <a:lstStyle/>
          <a:p>
            <a:pPr algn="r"/>
            <a:r>
              <a:rPr lang="en-US" sz="1600" dirty="0">
                <a:solidFill>
                  <a:schemeClr val="accent4"/>
                </a:solidFill>
                <a:latin typeface="Arial" panose="020B0604020202020204" pitchFamily="34" charset="0"/>
                <a:cs typeface="Arial" panose="020B0604020202020204" pitchFamily="34" charset="0"/>
              </a:rPr>
              <a:t>Van </a:t>
            </a:r>
            <a:r>
              <a:rPr lang="en-US" sz="1600" dirty="0" err="1">
                <a:solidFill>
                  <a:schemeClr val="accent4"/>
                </a:solidFill>
                <a:latin typeface="Arial" panose="020B0604020202020204" pitchFamily="34" charset="0"/>
                <a:cs typeface="Arial" panose="020B0604020202020204" pitchFamily="34" charset="0"/>
              </a:rPr>
              <a:t>Eenennaam</a:t>
            </a:r>
            <a:r>
              <a:rPr lang="en-US" sz="1600" dirty="0">
                <a:solidFill>
                  <a:schemeClr val="accent4"/>
                </a:solidFill>
                <a:latin typeface="Arial" panose="020B0604020202020204" pitchFamily="34" charset="0"/>
                <a:cs typeface="Arial" panose="020B0604020202020204" pitchFamily="34" charset="0"/>
              </a:rPr>
              <a:t> (2019; https://beef-</a:t>
            </a:r>
            <a:r>
              <a:rPr lang="en-US" sz="1600" dirty="0" err="1">
                <a:solidFill>
                  <a:schemeClr val="accent4"/>
                </a:solidFill>
                <a:latin typeface="Arial" panose="020B0604020202020204" pitchFamily="34" charset="0"/>
                <a:cs typeface="Arial" panose="020B0604020202020204" pitchFamily="34" charset="0"/>
              </a:rPr>
              <a:t>cattle.extension.org</a:t>
            </a:r>
            <a:r>
              <a:rPr lang="en-US" sz="1600" dirty="0">
                <a:solidFill>
                  <a:schemeClr val="accent4"/>
                </a:solidFill>
                <a:latin typeface="Arial" panose="020B0604020202020204" pitchFamily="34" charset="0"/>
                <a:cs typeface="Arial" panose="020B0604020202020204" pitchFamily="34" charset="0"/>
              </a:rPr>
              <a:t>/crossbreeding-for-the-commercial-beef-producer/)</a:t>
            </a:r>
          </a:p>
        </p:txBody>
      </p:sp>
    </p:spTree>
    <p:extLst>
      <p:ext uri="{BB962C8B-B14F-4D97-AF65-F5344CB8AC3E}">
        <p14:creationId xmlns:p14="http://schemas.microsoft.com/office/powerpoint/2010/main" val="1883604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rcRect t="20025"/>
          <a:stretch>
            <a:fillRect/>
          </a:stretch>
        </p:blipFill>
        <p:spPr>
          <a:xfrm>
            <a:off x="0" y="361259"/>
            <a:ext cx="12204520" cy="5428527"/>
          </a:xfrm>
          <a:prstGeom prst="rect">
            <a:avLst/>
          </a:prstGeom>
        </p:spPr>
      </p:pic>
      <p:sp>
        <p:nvSpPr>
          <p:cNvPr id="9" name="Shape 209"/>
          <p:cNvSpPr/>
          <p:nvPr/>
        </p:nvSpPr>
        <p:spPr>
          <a:xfrm>
            <a:off x="0" y="5389678"/>
            <a:ext cx="12192000" cy="400108"/>
          </a:xfrm>
          <a:prstGeom prst="rect">
            <a:avLst/>
          </a:prstGeom>
          <a:solidFill>
            <a:schemeClr val="bg1">
              <a:lumMod val="75000"/>
              <a:alpha val="75000"/>
            </a:schemeClr>
          </a:solidFill>
          <a:ln w="12700" cap="flat">
            <a:no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t">
            <a:spAutoFit/>
          </a:bodyPr>
          <a:lstStyle>
            <a:lvl1pPr>
              <a:defRPr sz="1000">
                <a:solidFill>
                  <a:srgbClr val="FFFFFF"/>
                </a:solidFill>
                <a:latin typeface="Arial"/>
                <a:ea typeface="Arial"/>
                <a:cs typeface="Arial"/>
                <a:sym typeface="Arial"/>
              </a:defRPr>
            </a:lvl1pPr>
          </a:lstStyle>
          <a:p>
            <a:pPr lvl="0" algn="ctr">
              <a:defRPr sz="1800">
                <a:solidFill>
                  <a:srgbClr val="000000"/>
                </a:solidFill>
              </a:defRPr>
            </a:pPr>
            <a:r>
              <a:rPr lang="en-US" sz="2000" b="1" dirty="0">
                <a:solidFill>
                  <a:schemeClr val="tx1"/>
                </a:solidFill>
                <a:latin typeface="Gill Sans Light"/>
              </a:rPr>
              <a:t>Girolando cattle on a farm near Coronel Pacheco, MG, </a:t>
            </a:r>
            <a:r>
              <a:rPr lang="en-US" sz="2000" b="1" dirty="0" err="1">
                <a:solidFill>
                  <a:schemeClr val="tx1"/>
                </a:solidFill>
                <a:latin typeface="Gill Sans Light"/>
              </a:rPr>
              <a:t>Brasil</a:t>
            </a:r>
            <a:r>
              <a:rPr lang="en-US" sz="2000" b="1" dirty="0">
                <a:solidFill>
                  <a:schemeClr val="tx1"/>
                </a:solidFill>
                <a:latin typeface="Gill Sans Light"/>
              </a:rPr>
              <a:t> (photo taken by author).</a:t>
            </a:r>
            <a:endParaRPr sz="2000" b="1" dirty="0">
              <a:solidFill>
                <a:schemeClr val="tx1"/>
              </a:solidFill>
              <a:latin typeface="Gill Sans Light"/>
            </a:endParaRPr>
          </a:p>
        </p:txBody>
      </p:sp>
    </p:spTree>
    <p:extLst>
      <p:ext uri="{BB962C8B-B14F-4D97-AF65-F5344CB8AC3E}">
        <p14:creationId xmlns:p14="http://schemas.microsoft.com/office/powerpoint/2010/main" val="20100862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6212467-B97A-C169-766B-F2056BE75CE0}"/>
              </a:ext>
            </a:extLst>
          </p:cNvPr>
          <p:cNvSpPr>
            <a:spLocks noGrp="1"/>
          </p:cNvSpPr>
          <p:nvPr>
            <p:ph type="title"/>
          </p:nvPr>
        </p:nvSpPr>
        <p:spPr/>
        <p:txBody>
          <a:bodyPr/>
          <a:lstStyle/>
          <a:p>
            <a:r>
              <a:rPr lang="en-US" dirty="0"/>
              <a:t>Pure breeding vs. crossbreeding</a:t>
            </a:r>
          </a:p>
        </p:txBody>
      </p:sp>
      <p:pic>
        <p:nvPicPr>
          <p:cNvPr id="10" name="Picture 9" descr="A red cow with a black background&#10;&#10;AI-generated content may be incorrect.">
            <a:extLst>
              <a:ext uri="{FF2B5EF4-FFF2-40B4-BE49-F238E27FC236}">
                <a16:creationId xmlns:a16="http://schemas.microsoft.com/office/drawing/2014/main" id="{53924086-A985-CFA6-9D16-3137CCDFD40D}"/>
              </a:ext>
            </a:extLst>
          </p:cNvPr>
          <p:cNvPicPr>
            <a:picLocks noChangeAspect="1"/>
          </p:cNvPicPr>
          <p:nvPr/>
        </p:nvPicPr>
        <p:blipFill>
          <a:blip r:embed="rId2">
            <a:duotone>
              <a:schemeClr val="accent1">
                <a:shade val="45000"/>
                <a:satMod val="135000"/>
              </a:schemeClr>
              <a:prstClr val="white"/>
            </a:duotone>
          </a:blip>
          <a:stretch>
            <a:fillRect/>
          </a:stretch>
        </p:blipFill>
        <p:spPr>
          <a:xfrm>
            <a:off x="2667000" y="1890471"/>
            <a:ext cx="2070100" cy="1600200"/>
          </a:xfrm>
          <a:prstGeom prst="rect">
            <a:avLst/>
          </a:prstGeom>
        </p:spPr>
      </p:pic>
      <p:pic>
        <p:nvPicPr>
          <p:cNvPr id="11" name="Picture 10" descr="A red cow with black background&#10;&#10;AI-generated content may be incorrect.">
            <a:extLst>
              <a:ext uri="{FF2B5EF4-FFF2-40B4-BE49-F238E27FC236}">
                <a16:creationId xmlns:a16="http://schemas.microsoft.com/office/drawing/2014/main" id="{D87982A3-8FDA-AB75-EEAE-5168E50FB991}"/>
              </a:ext>
            </a:extLst>
          </p:cNvPr>
          <p:cNvPicPr>
            <a:picLocks noChangeAspect="1"/>
          </p:cNvPicPr>
          <p:nvPr/>
        </p:nvPicPr>
        <p:blipFill>
          <a:blip r:embed="rId3">
            <a:duotone>
              <a:schemeClr val="accent4">
                <a:shade val="45000"/>
                <a:satMod val="135000"/>
              </a:schemeClr>
              <a:prstClr val="white"/>
            </a:duotone>
          </a:blip>
          <a:stretch>
            <a:fillRect/>
          </a:stretch>
        </p:blipFill>
        <p:spPr>
          <a:xfrm>
            <a:off x="427276" y="1890471"/>
            <a:ext cx="2070100" cy="1600200"/>
          </a:xfrm>
          <a:prstGeom prst="rect">
            <a:avLst/>
          </a:prstGeom>
        </p:spPr>
      </p:pic>
      <p:pic>
        <p:nvPicPr>
          <p:cNvPr id="12" name="Picture 11" descr="A red cow with a black background&#10;&#10;AI-generated content may be incorrect.">
            <a:extLst>
              <a:ext uri="{FF2B5EF4-FFF2-40B4-BE49-F238E27FC236}">
                <a16:creationId xmlns:a16="http://schemas.microsoft.com/office/drawing/2014/main" id="{39E5ADEA-E9B4-DDDF-39A2-1C92FF042BC0}"/>
              </a:ext>
            </a:extLst>
          </p:cNvPr>
          <p:cNvPicPr>
            <a:picLocks noChangeAspect="1"/>
          </p:cNvPicPr>
          <p:nvPr/>
        </p:nvPicPr>
        <p:blipFill>
          <a:blip r:embed="rId2">
            <a:duotone>
              <a:schemeClr val="accent3">
                <a:shade val="45000"/>
                <a:satMod val="135000"/>
              </a:schemeClr>
              <a:prstClr val="white"/>
            </a:duotone>
          </a:blip>
          <a:stretch>
            <a:fillRect/>
          </a:stretch>
        </p:blipFill>
        <p:spPr>
          <a:xfrm>
            <a:off x="1547138" y="3648569"/>
            <a:ext cx="2070100" cy="1600200"/>
          </a:xfrm>
          <a:prstGeom prst="rect">
            <a:avLst/>
          </a:prstGeom>
        </p:spPr>
      </p:pic>
      <p:cxnSp>
        <p:nvCxnSpPr>
          <p:cNvPr id="14" name="Straight Arrow Connector 13">
            <a:extLst>
              <a:ext uri="{FF2B5EF4-FFF2-40B4-BE49-F238E27FC236}">
                <a16:creationId xmlns:a16="http://schemas.microsoft.com/office/drawing/2014/main" id="{20221453-F7A8-50ED-55DB-515FE20A8269}"/>
              </a:ext>
            </a:extLst>
          </p:cNvPr>
          <p:cNvCxnSpPr>
            <a:cxnSpLocks/>
          </p:cNvCxnSpPr>
          <p:nvPr/>
        </p:nvCxnSpPr>
        <p:spPr>
          <a:xfrm>
            <a:off x="2667000" y="3092879"/>
            <a:ext cx="0" cy="844446"/>
          </a:xfrm>
          <a:prstGeom prst="straightConnector1">
            <a:avLst/>
          </a:prstGeom>
          <a:ln w="50800">
            <a:tailEnd type="triangle" w="lg" len="lg"/>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8766124D-E167-D27B-1B1F-2A95B2DE05D0}"/>
              </a:ext>
            </a:extLst>
          </p:cNvPr>
          <p:cNvSpPr txBox="1"/>
          <p:nvPr/>
        </p:nvSpPr>
        <p:spPr>
          <a:xfrm>
            <a:off x="1292494" y="2283070"/>
            <a:ext cx="679994" cy="461665"/>
          </a:xfrm>
          <a:prstGeom prst="rect">
            <a:avLst/>
          </a:prstGeom>
          <a:noFill/>
        </p:spPr>
        <p:txBody>
          <a:bodyPr wrap="none" rtlCol="0">
            <a:spAutoFit/>
          </a:bodyPr>
          <a:lstStyle/>
          <a:p>
            <a:r>
              <a:rPr lang="en-US" sz="2400" b="1" dirty="0">
                <a:solidFill>
                  <a:schemeClr val="bg1"/>
                </a:solidFill>
              </a:rPr>
              <a:t>+50</a:t>
            </a:r>
          </a:p>
        </p:txBody>
      </p:sp>
      <p:sp>
        <p:nvSpPr>
          <p:cNvPr id="19" name="TextBox 18">
            <a:extLst>
              <a:ext uri="{FF2B5EF4-FFF2-40B4-BE49-F238E27FC236}">
                <a16:creationId xmlns:a16="http://schemas.microsoft.com/office/drawing/2014/main" id="{F82211A1-5B42-2C82-C133-6202FA70AB72}"/>
              </a:ext>
            </a:extLst>
          </p:cNvPr>
          <p:cNvSpPr txBox="1"/>
          <p:nvPr/>
        </p:nvSpPr>
        <p:spPr>
          <a:xfrm>
            <a:off x="3536216" y="2275398"/>
            <a:ext cx="679994" cy="461665"/>
          </a:xfrm>
          <a:prstGeom prst="rect">
            <a:avLst/>
          </a:prstGeom>
          <a:noFill/>
        </p:spPr>
        <p:txBody>
          <a:bodyPr wrap="none" rtlCol="0">
            <a:spAutoFit/>
          </a:bodyPr>
          <a:lstStyle/>
          <a:p>
            <a:r>
              <a:rPr lang="en-US" sz="2400" b="1" dirty="0">
                <a:solidFill>
                  <a:schemeClr val="bg1"/>
                </a:solidFill>
              </a:rPr>
              <a:t>+30</a:t>
            </a:r>
          </a:p>
        </p:txBody>
      </p:sp>
      <p:sp>
        <p:nvSpPr>
          <p:cNvPr id="20" name="TextBox 19">
            <a:extLst>
              <a:ext uri="{FF2B5EF4-FFF2-40B4-BE49-F238E27FC236}">
                <a16:creationId xmlns:a16="http://schemas.microsoft.com/office/drawing/2014/main" id="{FA5FAE45-5D09-E769-6AD7-2325B0F8C52D}"/>
              </a:ext>
            </a:extLst>
          </p:cNvPr>
          <p:cNvSpPr txBox="1"/>
          <p:nvPr/>
        </p:nvSpPr>
        <p:spPr>
          <a:xfrm>
            <a:off x="2357912" y="4021729"/>
            <a:ext cx="679994" cy="461665"/>
          </a:xfrm>
          <a:prstGeom prst="rect">
            <a:avLst/>
          </a:prstGeom>
          <a:noFill/>
        </p:spPr>
        <p:txBody>
          <a:bodyPr wrap="none" rtlCol="0">
            <a:spAutoFit/>
          </a:bodyPr>
          <a:lstStyle/>
          <a:p>
            <a:r>
              <a:rPr lang="en-US" sz="2400" b="1" dirty="0">
                <a:solidFill>
                  <a:schemeClr val="bg1"/>
                </a:solidFill>
              </a:rPr>
              <a:t>+40</a:t>
            </a:r>
          </a:p>
        </p:txBody>
      </p:sp>
      <p:pic>
        <p:nvPicPr>
          <p:cNvPr id="22" name="Picture 21" descr="A red cow with a black background&#10;&#10;AI-generated content may be incorrect.">
            <a:extLst>
              <a:ext uri="{FF2B5EF4-FFF2-40B4-BE49-F238E27FC236}">
                <a16:creationId xmlns:a16="http://schemas.microsoft.com/office/drawing/2014/main" id="{45ECF379-770B-1B65-F3E8-C60692F78FBB}"/>
              </a:ext>
            </a:extLst>
          </p:cNvPr>
          <p:cNvPicPr>
            <a:picLocks noChangeAspect="1"/>
          </p:cNvPicPr>
          <p:nvPr/>
        </p:nvPicPr>
        <p:blipFill>
          <a:blip r:embed="rId2">
            <a:duotone>
              <a:schemeClr val="accent1">
                <a:shade val="45000"/>
                <a:satMod val="135000"/>
              </a:schemeClr>
              <a:prstClr val="white"/>
            </a:duotone>
          </a:blip>
          <a:stretch>
            <a:fillRect/>
          </a:stretch>
        </p:blipFill>
        <p:spPr>
          <a:xfrm>
            <a:off x="8874303" y="1890471"/>
            <a:ext cx="2070100" cy="1600200"/>
          </a:xfrm>
          <a:prstGeom prst="rect">
            <a:avLst/>
          </a:prstGeom>
        </p:spPr>
      </p:pic>
      <p:pic>
        <p:nvPicPr>
          <p:cNvPr id="23" name="Picture 22" descr="A red cow with black background&#10;&#10;AI-generated content may be incorrect.">
            <a:extLst>
              <a:ext uri="{FF2B5EF4-FFF2-40B4-BE49-F238E27FC236}">
                <a16:creationId xmlns:a16="http://schemas.microsoft.com/office/drawing/2014/main" id="{EE575226-CA27-6133-B4A1-010EC418E95A}"/>
              </a:ext>
            </a:extLst>
          </p:cNvPr>
          <p:cNvPicPr>
            <a:picLocks noChangeAspect="1"/>
          </p:cNvPicPr>
          <p:nvPr/>
        </p:nvPicPr>
        <p:blipFill>
          <a:blip r:embed="rId3">
            <a:duotone>
              <a:schemeClr val="accent4">
                <a:shade val="45000"/>
                <a:satMod val="135000"/>
              </a:schemeClr>
              <a:prstClr val="white"/>
            </a:duotone>
          </a:blip>
          <a:stretch>
            <a:fillRect/>
          </a:stretch>
        </p:blipFill>
        <p:spPr>
          <a:xfrm>
            <a:off x="6634579" y="1890471"/>
            <a:ext cx="2070100" cy="1600200"/>
          </a:xfrm>
          <a:prstGeom prst="rect">
            <a:avLst/>
          </a:prstGeom>
        </p:spPr>
      </p:pic>
      <p:pic>
        <p:nvPicPr>
          <p:cNvPr id="24" name="Picture 23" descr="A red cow with a black background&#10;&#10;AI-generated content may be incorrect.">
            <a:extLst>
              <a:ext uri="{FF2B5EF4-FFF2-40B4-BE49-F238E27FC236}">
                <a16:creationId xmlns:a16="http://schemas.microsoft.com/office/drawing/2014/main" id="{3586A103-042B-0D49-418B-70077B5929DB}"/>
              </a:ext>
            </a:extLst>
          </p:cNvPr>
          <p:cNvPicPr>
            <a:picLocks noChangeAspect="1"/>
          </p:cNvPicPr>
          <p:nvPr/>
        </p:nvPicPr>
        <p:blipFill>
          <a:blip r:embed="rId2">
            <a:duotone>
              <a:schemeClr val="accent3">
                <a:shade val="45000"/>
                <a:satMod val="135000"/>
              </a:schemeClr>
              <a:prstClr val="white"/>
            </a:duotone>
          </a:blip>
          <a:stretch>
            <a:fillRect/>
          </a:stretch>
        </p:blipFill>
        <p:spPr>
          <a:xfrm>
            <a:off x="7754441" y="3648569"/>
            <a:ext cx="2070100" cy="1600200"/>
          </a:xfrm>
          <a:prstGeom prst="rect">
            <a:avLst/>
          </a:prstGeom>
        </p:spPr>
      </p:pic>
      <p:cxnSp>
        <p:nvCxnSpPr>
          <p:cNvPr id="25" name="Straight Arrow Connector 24">
            <a:extLst>
              <a:ext uri="{FF2B5EF4-FFF2-40B4-BE49-F238E27FC236}">
                <a16:creationId xmlns:a16="http://schemas.microsoft.com/office/drawing/2014/main" id="{E1118576-4956-65FC-6391-D381948432B9}"/>
              </a:ext>
            </a:extLst>
          </p:cNvPr>
          <p:cNvCxnSpPr>
            <a:cxnSpLocks/>
          </p:cNvCxnSpPr>
          <p:nvPr/>
        </p:nvCxnSpPr>
        <p:spPr>
          <a:xfrm>
            <a:off x="8874303" y="3092879"/>
            <a:ext cx="0" cy="844446"/>
          </a:xfrm>
          <a:prstGeom prst="straightConnector1">
            <a:avLst/>
          </a:prstGeom>
          <a:ln w="50800">
            <a:tailEnd type="triangle" w="lg" len="lg"/>
          </a:ln>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66B8CB42-31EC-310B-2FEE-FD6AC3889142}"/>
              </a:ext>
            </a:extLst>
          </p:cNvPr>
          <p:cNvSpPr txBox="1"/>
          <p:nvPr/>
        </p:nvSpPr>
        <p:spPr>
          <a:xfrm>
            <a:off x="7499797" y="2283070"/>
            <a:ext cx="679994" cy="461665"/>
          </a:xfrm>
          <a:prstGeom prst="rect">
            <a:avLst/>
          </a:prstGeom>
          <a:noFill/>
        </p:spPr>
        <p:txBody>
          <a:bodyPr wrap="none" rtlCol="0">
            <a:spAutoFit/>
          </a:bodyPr>
          <a:lstStyle/>
          <a:p>
            <a:r>
              <a:rPr lang="en-US" sz="2400" b="1" dirty="0">
                <a:solidFill>
                  <a:schemeClr val="bg1"/>
                </a:solidFill>
              </a:rPr>
              <a:t>+50</a:t>
            </a:r>
          </a:p>
        </p:txBody>
      </p:sp>
      <p:sp>
        <p:nvSpPr>
          <p:cNvPr id="27" name="TextBox 26">
            <a:extLst>
              <a:ext uri="{FF2B5EF4-FFF2-40B4-BE49-F238E27FC236}">
                <a16:creationId xmlns:a16="http://schemas.microsoft.com/office/drawing/2014/main" id="{6F9EAA32-539F-E4F6-DD55-B7FFFD7196E6}"/>
              </a:ext>
            </a:extLst>
          </p:cNvPr>
          <p:cNvSpPr txBox="1"/>
          <p:nvPr/>
        </p:nvSpPr>
        <p:spPr>
          <a:xfrm>
            <a:off x="9743519" y="2275398"/>
            <a:ext cx="679994" cy="461665"/>
          </a:xfrm>
          <a:prstGeom prst="rect">
            <a:avLst/>
          </a:prstGeom>
          <a:noFill/>
        </p:spPr>
        <p:txBody>
          <a:bodyPr wrap="none" rtlCol="0">
            <a:spAutoFit/>
          </a:bodyPr>
          <a:lstStyle/>
          <a:p>
            <a:r>
              <a:rPr lang="en-US" sz="2400" b="1" dirty="0">
                <a:solidFill>
                  <a:schemeClr val="bg1"/>
                </a:solidFill>
              </a:rPr>
              <a:t>+30</a:t>
            </a:r>
          </a:p>
        </p:txBody>
      </p:sp>
      <p:sp>
        <p:nvSpPr>
          <p:cNvPr id="28" name="TextBox 27">
            <a:extLst>
              <a:ext uri="{FF2B5EF4-FFF2-40B4-BE49-F238E27FC236}">
                <a16:creationId xmlns:a16="http://schemas.microsoft.com/office/drawing/2014/main" id="{DE5D9F9E-BAFE-FD1D-6484-B495D42E26E7}"/>
              </a:ext>
            </a:extLst>
          </p:cNvPr>
          <p:cNvSpPr txBox="1"/>
          <p:nvPr/>
        </p:nvSpPr>
        <p:spPr>
          <a:xfrm>
            <a:off x="8565215" y="4021729"/>
            <a:ext cx="679994" cy="461665"/>
          </a:xfrm>
          <a:prstGeom prst="rect">
            <a:avLst/>
          </a:prstGeom>
          <a:noFill/>
        </p:spPr>
        <p:txBody>
          <a:bodyPr wrap="none" rtlCol="0">
            <a:spAutoFit/>
          </a:bodyPr>
          <a:lstStyle/>
          <a:p>
            <a:r>
              <a:rPr lang="en-US" sz="2400" b="1" dirty="0">
                <a:solidFill>
                  <a:schemeClr val="bg1"/>
                </a:solidFill>
              </a:rPr>
              <a:t>+60</a:t>
            </a:r>
          </a:p>
        </p:txBody>
      </p:sp>
      <p:sp>
        <p:nvSpPr>
          <p:cNvPr id="30" name="TextBox 29">
            <a:extLst>
              <a:ext uri="{FF2B5EF4-FFF2-40B4-BE49-F238E27FC236}">
                <a16:creationId xmlns:a16="http://schemas.microsoft.com/office/drawing/2014/main" id="{0BDA5C93-2A67-9345-0E8B-B8801D30B734}"/>
              </a:ext>
            </a:extLst>
          </p:cNvPr>
          <p:cNvSpPr txBox="1"/>
          <p:nvPr/>
        </p:nvSpPr>
        <p:spPr>
          <a:xfrm>
            <a:off x="6580358" y="5104180"/>
            <a:ext cx="4587886" cy="830997"/>
          </a:xfrm>
          <a:prstGeom prst="rect">
            <a:avLst/>
          </a:prstGeom>
          <a:noFill/>
        </p:spPr>
        <p:txBody>
          <a:bodyPr wrap="square" rtlCol="0">
            <a:spAutoFit/>
          </a:bodyPr>
          <a:lstStyle/>
          <a:p>
            <a:pPr algn="ctr"/>
            <a:r>
              <a:rPr lang="en-US" sz="2400" b="1" dirty="0">
                <a:solidFill>
                  <a:schemeClr val="tx2"/>
                </a:solidFill>
              </a:rPr>
              <a:t>Value of mating:</a:t>
            </a:r>
          </a:p>
          <a:p>
            <a:pPr algn="ctr"/>
            <a:r>
              <a:rPr lang="en-US" sz="2400" dirty="0">
                <a:solidFill>
                  <a:schemeClr val="tx2"/>
                </a:solidFill>
              </a:rPr>
              <a:t>50 + 10 (20% heterosis) = </a:t>
            </a:r>
            <a:r>
              <a:rPr lang="en-US" sz="2400" b="1" u="sng" dirty="0">
                <a:solidFill>
                  <a:schemeClr val="tx2"/>
                </a:solidFill>
              </a:rPr>
              <a:t>60</a:t>
            </a:r>
          </a:p>
        </p:txBody>
      </p:sp>
      <p:sp>
        <p:nvSpPr>
          <p:cNvPr id="31" name="TextBox 30">
            <a:extLst>
              <a:ext uri="{FF2B5EF4-FFF2-40B4-BE49-F238E27FC236}">
                <a16:creationId xmlns:a16="http://schemas.microsoft.com/office/drawing/2014/main" id="{7533FB2A-0660-8901-E6AB-AD1E88FE72AF}"/>
              </a:ext>
            </a:extLst>
          </p:cNvPr>
          <p:cNvSpPr txBox="1"/>
          <p:nvPr/>
        </p:nvSpPr>
        <p:spPr>
          <a:xfrm>
            <a:off x="525455" y="5104181"/>
            <a:ext cx="4587886" cy="830997"/>
          </a:xfrm>
          <a:prstGeom prst="rect">
            <a:avLst/>
          </a:prstGeom>
          <a:noFill/>
        </p:spPr>
        <p:txBody>
          <a:bodyPr wrap="square" rtlCol="0">
            <a:spAutoFit/>
          </a:bodyPr>
          <a:lstStyle/>
          <a:p>
            <a:pPr algn="ctr"/>
            <a:r>
              <a:rPr lang="en-US" sz="2400" b="1" dirty="0">
                <a:solidFill>
                  <a:schemeClr val="tx2"/>
                </a:solidFill>
              </a:rPr>
              <a:t>Value of mating:</a:t>
            </a:r>
          </a:p>
          <a:p>
            <a:pPr algn="ctr"/>
            <a:r>
              <a:rPr lang="en-US" sz="2400" dirty="0">
                <a:solidFill>
                  <a:schemeClr val="tx2"/>
                </a:solidFill>
              </a:rPr>
              <a:t>50 + 0 (no heterosis) = </a:t>
            </a:r>
            <a:r>
              <a:rPr lang="en-US" sz="2400" b="1" u="sng" dirty="0">
                <a:solidFill>
                  <a:schemeClr val="tx2"/>
                </a:solidFill>
              </a:rPr>
              <a:t>50</a:t>
            </a:r>
          </a:p>
        </p:txBody>
      </p:sp>
      <p:sp>
        <p:nvSpPr>
          <p:cNvPr id="2" name="TextBox 1">
            <a:extLst>
              <a:ext uri="{FF2B5EF4-FFF2-40B4-BE49-F238E27FC236}">
                <a16:creationId xmlns:a16="http://schemas.microsoft.com/office/drawing/2014/main" id="{A9935A56-18B5-CC7A-CDDF-8802BFD502B5}"/>
              </a:ext>
            </a:extLst>
          </p:cNvPr>
          <p:cNvSpPr txBox="1"/>
          <p:nvPr/>
        </p:nvSpPr>
        <p:spPr>
          <a:xfrm>
            <a:off x="965859" y="1580243"/>
            <a:ext cx="3464100" cy="523220"/>
          </a:xfrm>
          <a:prstGeom prst="rect">
            <a:avLst/>
          </a:prstGeom>
          <a:noFill/>
        </p:spPr>
        <p:txBody>
          <a:bodyPr wrap="square" rtlCol="0">
            <a:spAutoFit/>
          </a:bodyPr>
          <a:lstStyle/>
          <a:p>
            <a:pPr algn="ctr"/>
            <a:r>
              <a:rPr lang="en-US" sz="2800" b="1" dirty="0"/>
              <a:t>Purebred Mating</a:t>
            </a:r>
          </a:p>
        </p:txBody>
      </p:sp>
      <p:sp>
        <p:nvSpPr>
          <p:cNvPr id="3" name="TextBox 2">
            <a:extLst>
              <a:ext uri="{FF2B5EF4-FFF2-40B4-BE49-F238E27FC236}">
                <a16:creationId xmlns:a16="http://schemas.microsoft.com/office/drawing/2014/main" id="{648C2123-A928-B8CB-C02E-C7F66E7998B1}"/>
              </a:ext>
            </a:extLst>
          </p:cNvPr>
          <p:cNvSpPr txBox="1"/>
          <p:nvPr/>
        </p:nvSpPr>
        <p:spPr>
          <a:xfrm>
            <a:off x="7091977" y="1566310"/>
            <a:ext cx="3564648" cy="523220"/>
          </a:xfrm>
          <a:prstGeom prst="rect">
            <a:avLst/>
          </a:prstGeom>
          <a:noFill/>
        </p:spPr>
        <p:txBody>
          <a:bodyPr wrap="square" rtlCol="0">
            <a:spAutoFit/>
          </a:bodyPr>
          <a:lstStyle/>
          <a:p>
            <a:pPr algn="ctr"/>
            <a:r>
              <a:rPr lang="en-US" sz="2800" b="1" dirty="0"/>
              <a:t>Crossbred Mating</a:t>
            </a:r>
          </a:p>
        </p:txBody>
      </p:sp>
    </p:spTree>
    <p:extLst>
      <p:ext uri="{BB962C8B-B14F-4D97-AF65-F5344CB8AC3E}">
        <p14:creationId xmlns:p14="http://schemas.microsoft.com/office/powerpoint/2010/main" val="57318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6BE0C-BFF1-1679-9842-D869D96966F6}"/>
              </a:ext>
            </a:extLst>
          </p:cNvPr>
          <p:cNvSpPr>
            <a:spLocks noGrp="1"/>
          </p:cNvSpPr>
          <p:nvPr>
            <p:ph type="title"/>
          </p:nvPr>
        </p:nvSpPr>
        <p:spPr/>
        <p:txBody>
          <a:bodyPr/>
          <a:lstStyle/>
          <a:p>
            <a:r>
              <a:rPr lang="en-US" dirty="0"/>
              <a:t>Causal variants differ across breeds</a:t>
            </a:r>
          </a:p>
        </p:txBody>
      </p:sp>
      <p:pic>
        <p:nvPicPr>
          <p:cNvPr id="8" name="Picture 7" descr="A screen shot of a computer&#10;&#10;AI-generated content may be incorrect.">
            <a:extLst>
              <a:ext uri="{FF2B5EF4-FFF2-40B4-BE49-F238E27FC236}">
                <a16:creationId xmlns:a16="http://schemas.microsoft.com/office/drawing/2014/main" id="{F0EBFA5E-3DE7-408E-27F1-ECDD07FD992B}"/>
              </a:ext>
            </a:extLst>
          </p:cNvPr>
          <p:cNvPicPr>
            <a:picLocks noChangeAspect="1"/>
          </p:cNvPicPr>
          <p:nvPr/>
        </p:nvPicPr>
        <p:blipFill>
          <a:blip r:embed="rId2"/>
          <a:srcRect l="505" t="24183" b="12092"/>
          <a:stretch>
            <a:fillRect/>
          </a:stretch>
        </p:blipFill>
        <p:spPr>
          <a:xfrm>
            <a:off x="596900" y="3766748"/>
            <a:ext cx="6460800" cy="2327688"/>
          </a:xfrm>
          <a:prstGeom prst="rect">
            <a:avLst/>
          </a:prstGeom>
        </p:spPr>
      </p:pic>
      <p:sp>
        <p:nvSpPr>
          <p:cNvPr id="9" name="TextBox 8">
            <a:extLst>
              <a:ext uri="{FF2B5EF4-FFF2-40B4-BE49-F238E27FC236}">
                <a16:creationId xmlns:a16="http://schemas.microsoft.com/office/drawing/2014/main" id="{DAF4F114-2858-B5F4-6505-90421BFBAA4F}"/>
              </a:ext>
            </a:extLst>
          </p:cNvPr>
          <p:cNvSpPr txBox="1"/>
          <p:nvPr/>
        </p:nvSpPr>
        <p:spPr>
          <a:xfrm>
            <a:off x="1423686" y="6212147"/>
            <a:ext cx="10709660" cy="584775"/>
          </a:xfrm>
          <a:prstGeom prst="rect">
            <a:avLst/>
          </a:prstGeom>
          <a:noFill/>
        </p:spPr>
        <p:txBody>
          <a:bodyPr wrap="square" rtlCol="0">
            <a:spAutoFit/>
          </a:bodyPr>
          <a:lstStyle/>
          <a:p>
            <a:pPr algn="r"/>
            <a:r>
              <a:rPr lang="en-US" sz="1600" dirty="0">
                <a:solidFill>
                  <a:schemeClr val="accent4"/>
                </a:solidFill>
                <a:latin typeface="Arial" panose="020B0604020202020204" pitchFamily="34" charset="0"/>
                <a:cs typeface="Arial" panose="020B0604020202020204" pitchFamily="34" charset="0"/>
              </a:rPr>
              <a:t>Otto et al. (2020; https://</a:t>
            </a:r>
            <a:r>
              <a:rPr lang="en-US" sz="1600" dirty="0" err="1">
                <a:solidFill>
                  <a:schemeClr val="accent4"/>
                </a:solidFill>
                <a:latin typeface="Arial" panose="020B0604020202020204" pitchFamily="34" charset="0"/>
                <a:cs typeface="Arial" panose="020B0604020202020204" pitchFamily="34" charset="0"/>
              </a:rPr>
              <a:t>doi.org</a:t>
            </a:r>
            <a:r>
              <a:rPr lang="en-US" sz="1600" dirty="0">
                <a:solidFill>
                  <a:schemeClr val="accent4"/>
                </a:solidFill>
                <a:latin typeface="Arial" panose="020B0604020202020204" pitchFamily="34" charset="0"/>
                <a:cs typeface="Arial" panose="020B0604020202020204" pitchFamily="34" charset="0"/>
              </a:rPr>
              <a:t>/10.3168/jds.2019-17890), Dominguez-Castaño et al. (2024; https://doi.org/10.3168/jds.2024-24648), Wang et al. (2025; https://</a:t>
            </a:r>
            <a:r>
              <a:rPr lang="en-US" sz="1600" dirty="0" err="1">
                <a:solidFill>
                  <a:schemeClr val="accent4"/>
                </a:solidFill>
                <a:latin typeface="Arial" panose="020B0604020202020204" pitchFamily="34" charset="0"/>
                <a:cs typeface="Arial" panose="020B0604020202020204" pitchFamily="34" charset="0"/>
              </a:rPr>
              <a:t>doi.org</a:t>
            </a:r>
            <a:r>
              <a:rPr lang="en-US" sz="1600" dirty="0">
                <a:solidFill>
                  <a:schemeClr val="accent4"/>
                </a:solidFill>
                <a:latin typeface="Arial" panose="020B0604020202020204" pitchFamily="34" charset="0"/>
                <a:cs typeface="Arial" panose="020B0604020202020204" pitchFamily="34" charset="0"/>
              </a:rPr>
              <a:t>/10.3168/jds.2025-27058)</a:t>
            </a:r>
          </a:p>
        </p:txBody>
      </p:sp>
      <p:pic>
        <p:nvPicPr>
          <p:cNvPr id="11" name="Picture 10" descr="A screenshot of a computer&#10;&#10;AI-generated content may be incorrect.">
            <a:extLst>
              <a:ext uri="{FF2B5EF4-FFF2-40B4-BE49-F238E27FC236}">
                <a16:creationId xmlns:a16="http://schemas.microsoft.com/office/drawing/2014/main" id="{F2B11A6B-2FCE-0F1F-B733-FCD24809FCB4}"/>
              </a:ext>
            </a:extLst>
          </p:cNvPr>
          <p:cNvPicPr>
            <a:picLocks noChangeAspect="1"/>
          </p:cNvPicPr>
          <p:nvPr/>
        </p:nvPicPr>
        <p:blipFill>
          <a:blip r:embed="rId3"/>
          <a:srcRect l="24081" t="43817" r="17095" b="2942"/>
          <a:stretch>
            <a:fillRect/>
          </a:stretch>
        </p:blipFill>
        <p:spPr>
          <a:xfrm>
            <a:off x="622300" y="1296813"/>
            <a:ext cx="4896873" cy="2493085"/>
          </a:xfrm>
          <a:prstGeom prst="rect">
            <a:avLst/>
          </a:prstGeom>
        </p:spPr>
      </p:pic>
      <p:pic>
        <p:nvPicPr>
          <p:cNvPr id="7172" name="Picture 4">
            <a:extLst>
              <a:ext uri="{FF2B5EF4-FFF2-40B4-BE49-F238E27FC236}">
                <a16:creationId xmlns:a16="http://schemas.microsoft.com/office/drawing/2014/main" id="{3A4D664A-9769-A1DA-6B07-A9DC539C64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60213" y="1296813"/>
            <a:ext cx="4334887" cy="264577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61BE6572-A261-7F1E-D1CF-2986FE46D65C}"/>
              </a:ext>
            </a:extLst>
          </p:cNvPr>
          <p:cNvSpPr txBox="1"/>
          <p:nvPr/>
        </p:nvSpPr>
        <p:spPr>
          <a:xfrm>
            <a:off x="4122152" y="1296813"/>
            <a:ext cx="1467774" cy="369332"/>
          </a:xfrm>
          <a:prstGeom prst="rect">
            <a:avLst/>
          </a:prstGeom>
          <a:noFill/>
        </p:spPr>
        <p:txBody>
          <a:bodyPr wrap="none" rtlCol="0">
            <a:spAutoFit/>
          </a:bodyPr>
          <a:lstStyle/>
          <a:p>
            <a:pPr algn="r"/>
            <a:r>
              <a:rPr lang="en-US" dirty="0"/>
              <a:t>US Holsteins</a:t>
            </a:r>
          </a:p>
        </p:txBody>
      </p:sp>
      <p:sp>
        <p:nvSpPr>
          <p:cNvPr id="13" name="TextBox 12">
            <a:extLst>
              <a:ext uri="{FF2B5EF4-FFF2-40B4-BE49-F238E27FC236}">
                <a16:creationId xmlns:a16="http://schemas.microsoft.com/office/drawing/2014/main" id="{4F62A823-24ED-8269-11CB-739496683CAE}"/>
              </a:ext>
            </a:extLst>
          </p:cNvPr>
          <p:cNvSpPr txBox="1"/>
          <p:nvPr/>
        </p:nvSpPr>
        <p:spPr>
          <a:xfrm>
            <a:off x="5679246" y="3789898"/>
            <a:ext cx="1378454" cy="369332"/>
          </a:xfrm>
          <a:prstGeom prst="rect">
            <a:avLst/>
          </a:prstGeom>
          <a:solidFill>
            <a:schemeClr val="bg1"/>
          </a:solidFill>
        </p:spPr>
        <p:txBody>
          <a:bodyPr wrap="none" rtlCol="0">
            <a:spAutoFit/>
          </a:bodyPr>
          <a:lstStyle/>
          <a:p>
            <a:pPr algn="r"/>
            <a:r>
              <a:rPr lang="en-US" dirty="0"/>
              <a:t>Brazilian Gir</a:t>
            </a:r>
          </a:p>
        </p:txBody>
      </p:sp>
      <p:sp>
        <p:nvSpPr>
          <p:cNvPr id="14" name="TextBox 13">
            <a:extLst>
              <a:ext uri="{FF2B5EF4-FFF2-40B4-BE49-F238E27FC236}">
                <a16:creationId xmlns:a16="http://schemas.microsoft.com/office/drawing/2014/main" id="{D72988F8-D52E-3976-741A-615E44B84D74}"/>
              </a:ext>
            </a:extLst>
          </p:cNvPr>
          <p:cNvSpPr txBox="1"/>
          <p:nvPr/>
        </p:nvSpPr>
        <p:spPr>
          <a:xfrm>
            <a:off x="10101926" y="1296813"/>
            <a:ext cx="1168974" cy="369332"/>
          </a:xfrm>
          <a:prstGeom prst="rect">
            <a:avLst/>
          </a:prstGeom>
          <a:noFill/>
        </p:spPr>
        <p:txBody>
          <a:bodyPr wrap="none" rtlCol="0">
            <a:spAutoFit/>
          </a:bodyPr>
          <a:lstStyle/>
          <a:p>
            <a:pPr algn="r"/>
            <a:r>
              <a:rPr lang="en-US" dirty="0"/>
              <a:t>Girolando</a:t>
            </a:r>
          </a:p>
        </p:txBody>
      </p:sp>
    </p:spTree>
    <p:extLst>
      <p:ext uri="{BB962C8B-B14F-4D97-AF65-F5344CB8AC3E}">
        <p14:creationId xmlns:p14="http://schemas.microsoft.com/office/powerpoint/2010/main" val="3518936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5794A-E87C-966E-18A0-241CB66BDFCF}"/>
              </a:ext>
            </a:extLst>
          </p:cNvPr>
          <p:cNvSpPr>
            <a:spLocks noGrp="1"/>
          </p:cNvSpPr>
          <p:nvPr>
            <p:ph type="title"/>
          </p:nvPr>
        </p:nvSpPr>
        <p:spPr/>
        <p:txBody>
          <a:bodyPr/>
          <a:lstStyle/>
          <a:p>
            <a:r>
              <a:rPr lang="en-US" dirty="0"/>
              <a:t>Regions under selection differ by breed</a:t>
            </a:r>
          </a:p>
        </p:txBody>
      </p:sp>
      <p:sp>
        <p:nvSpPr>
          <p:cNvPr id="7" name="TextBox 6">
            <a:extLst>
              <a:ext uri="{FF2B5EF4-FFF2-40B4-BE49-F238E27FC236}">
                <a16:creationId xmlns:a16="http://schemas.microsoft.com/office/drawing/2014/main" id="{C8F9C9A7-D9AF-11C4-B3D3-82A18AA9C360}"/>
              </a:ext>
            </a:extLst>
          </p:cNvPr>
          <p:cNvSpPr txBox="1"/>
          <p:nvPr/>
        </p:nvSpPr>
        <p:spPr>
          <a:xfrm>
            <a:off x="1743073" y="6286300"/>
            <a:ext cx="10335833" cy="461665"/>
          </a:xfrm>
          <a:prstGeom prst="rect">
            <a:avLst/>
          </a:prstGeom>
          <a:noFill/>
        </p:spPr>
        <p:txBody>
          <a:bodyPr wrap="square" rtlCol="0">
            <a:spAutoFit/>
          </a:bodyPr>
          <a:lstStyle/>
          <a:p>
            <a:pPr algn="r"/>
            <a:r>
              <a:rPr lang="en-US" sz="2400" dirty="0">
                <a:solidFill>
                  <a:schemeClr val="accent4"/>
                </a:solidFill>
                <a:latin typeface="Arial" panose="020B0604020202020204" pitchFamily="34" charset="0"/>
                <a:cs typeface="Arial" panose="020B0604020202020204" pitchFamily="34" charset="0"/>
              </a:rPr>
              <a:t>Braga et al. (2025; https://</a:t>
            </a:r>
            <a:r>
              <a:rPr lang="en-US" sz="2400" dirty="0" err="1">
                <a:solidFill>
                  <a:schemeClr val="accent4"/>
                </a:solidFill>
                <a:latin typeface="Arial" panose="020B0604020202020204" pitchFamily="34" charset="0"/>
                <a:cs typeface="Arial" panose="020B0604020202020204" pitchFamily="34" charset="0"/>
              </a:rPr>
              <a:t>doi.org</a:t>
            </a:r>
            <a:r>
              <a:rPr lang="en-US" sz="2400" dirty="0">
                <a:solidFill>
                  <a:schemeClr val="accent4"/>
                </a:solidFill>
                <a:latin typeface="Arial" panose="020B0604020202020204" pitchFamily="34" charset="0"/>
                <a:cs typeface="Arial" panose="020B0604020202020204" pitchFamily="34" charset="0"/>
              </a:rPr>
              <a:t>/10.3168/jds.2024-26147)</a:t>
            </a:r>
          </a:p>
        </p:txBody>
      </p:sp>
      <p:pic>
        <p:nvPicPr>
          <p:cNvPr id="9" name="Picture 8" descr="A screenshot of a computer&#10;&#10;AI-generated content may be incorrect.">
            <a:extLst>
              <a:ext uri="{FF2B5EF4-FFF2-40B4-BE49-F238E27FC236}">
                <a16:creationId xmlns:a16="http://schemas.microsoft.com/office/drawing/2014/main" id="{08EB85B7-E656-DE28-297C-DD0FF81D1C9A}"/>
              </a:ext>
            </a:extLst>
          </p:cNvPr>
          <p:cNvPicPr>
            <a:picLocks noChangeAspect="1"/>
          </p:cNvPicPr>
          <p:nvPr/>
        </p:nvPicPr>
        <p:blipFill>
          <a:blip r:embed="rId2"/>
          <a:srcRect t="12133"/>
          <a:stretch>
            <a:fillRect/>
          </a:stretch>
        </p:blipFill>
        <p:spPr>
          <a:xfrm>
            <a:off x="1358699" y="1400174"/>
            <a:ext cx="9474602" cy="4682846"/>
          </a:xfrm>
          <a:prstGeom prst="rect">
            <a:avLst/>
          </a:prstGeom>
        </p:spPr>
      </p:pic>
      <p:sp>
        <p:nvSpPr>
          <p:cNvPr id="10" name="Rectangle 9">
            <a:extLst>
              <a:ext uri="{FF2B5EF4-FFF2-40B4-BE49-F238E27FC236}">
                <a16:creationId xmlns:a16="http://schemas.microsoft.com/office/drawing/2014/main" id="{51AC3672-5E8B-49C3-3373-64C928C211E1}"/>
              </a:ext>
            </a:extLst>
          </p:cNvPr>
          <p:cNvSpPr/>
          <p:nvPr/>
        </p:nvSpPr>
        <p:spPr>
          <a:xfrm>
            <a:off x="3971925" y="4689013"/>
            <a:ext cx="5172075" cy="316891"/>
          </a:xfrm>
          <a:prstGeom prst="rect">
            <a:avLst/>
          </a:prstGeom>
          <a:solidFill>
            <a:schemeClr val="accent1">
              <a:alpha val="35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37B61729-2A2E-9686-A0BC-2200819692A8}"/>
              </a:ext>
            </a:extLst>
          </p:cNvPr>
          <p:cNvSpPr/>
          <p:nvPr/>
        </p:nvSpPr>
        <p:spPr>
          <a:xfrm>
            <a:off x="3971925" y="5096345"/>
            <a:ext cx="5172075" cy="316891"/>
          </a:xfrm>
          <a:prstGeom prst="rect">
            <a:avLst/>
          </a:prstGeom>
          <a:solidFill>
            <a:schemeClr val="accent4">
              <a:alpha val="35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1E3C3BA-C56C-8068-763C-98184B12ED89}"/>
              </a:ext>
            </a:extLst>
          </p:cNvPr>
          <p:cNvSpPr/>
          <p:nvPr/>
        </p:nvSpPr>
        <p:spPr>
          <a:xfrm>
            <a:off x="3971925" y="5506390"/>
            <a:ext cx="5172075" cy="316891"/>
          </a:xfrm>
          <a:prstGeom prst="rect">
            <a:avLst/>
          </a:prstGeom>
          <a:solidFill>
            <a:schemeClr val="tx1">
              <a:alpha val="35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3E74486A-FB4E-2867-CBB5-195A7346EF05}"/>
              </a:ext>
            </a:extLst>
          </p:cNvPr>
          <p:cNvSpPr txBox="1"/>
          <p:nvPr/>
        </p:nvSpPr>
        <p:spPr>
          <a:xfrm>
            <a:off x="9144000" y="4662792"/>
            <a:ext cx="1146468" cy="369332"/>
          </a:xfrm>
          <a:prstGeom prst="rect">
            <a:avLst/>
          </a:prstGeom>
          <a:noFill/>
        </p:spPr>
        <p:txBody>
          <a:bodyPr wrap="none" rtlCol="0">
            <a:spAutoFit/>
          </a:bodyPr>
          <a:lstStyle/>
          <a:p>
            <a:r>
              <a:rPr lang="en-US" dirty="0"/>
              <a:t>Indian Gir</a:t>
            </a:r>
          </a:p>
        </p:txBody>
      </p:sp>
      <p:sp>
        <p:nvSpPr>
          <p:cNvPr id="14" name="TextBox 13">
            <a:extLst>
              <a:ext uri="{FF2B5EF4-FFF2-40B4-BE49-F238E27FC236}">
                <a16:creationId xmlns:a16="http://schemas.microsoft.com/office/drawing/2014/main" id="{76FE8F17-09BB-9FFF-254B-A392D3D0091B}"/>
              </a:ext>
            </a:extLst>
          </p:cNvPr>
          <p:cNvSpPr txBox="1"/>
          <p:nvPr/>
        </p:nvSpPr>
        <p:spPr>
          <a:xfrm>
            <a:off x="9144000" y="5069920"/>
            <a:ext cx="1378454" cy="369332"/>
          </a:xfrm>
          <a:prstGeom prst="rect">
            <a:avLst/>
          </a:prstGeom>
          <a:noFill/>
        </p:spPr>
        <p:txBody>
          <a:bodyPr wrap="none" rtlCol="0">
            <a:spAutoFit/>
          </a:bodyPr>
          <a:lstStyle/>
          <a:p>
            <a:r>
              <a:rPr lang="en-US" dirty="0"/>
              <a:t>Brazilian Gir</a:t>
            </a:r>
          </a:p>
        </p:txBody>
      </p:sp>
      <p:sp>
        <p:nvSpPr>
          <p:cNvPr id="15" name="TextBox 14">
            <a:extLst>
              <a:ext uri="{FF2B5EF4-FFF2-40B4-BE49-F238E27FC236}">
                <a16:creationId xmlns:a16="http://schemas.microsoft.com/office/drawing/2014/main" id="{5C9C7BA1-C2B3-9027-734D-1B9F884E7325}"/>
              </a:ext>
            </a:extLst>
          </p:cNvPr>
          <p:cNvSpPr txBox="1"/>
          <p:nvPr/>
        </p:nvSpPr>
        <p:spPr>
          <a:xfrm>
            <a:off x="9144000" y="5465473"/>
            <a:ext cx="2796663" cy="369332"/>
          </a:xfrm>
          <a:prstGeom prst="rect">
            <a:avLst/>
          </a:prstGeom>
          <a:noFill/>
        </p:spPr>
        <p:txBody>
          <a:bodyPr wrap="none" rtlCol="0">
            <a:spAutoFit/>
          </a:bodyPr>
          <a:lstStyle/>
          <a:p>
            <a:r>
              <a:rPr lang="en-US" dirty="0"/>
              <a:t>Canadian and US Holstein</a:t>
            </a:r>
          </a:p>
        </p:txBody>
      </p:sp>
    </p:spTree>
    <p:extLst>
      <p:ext uri="{BB962C8B-B14F-4D97-AF65-F5344CB8AC3E}">
        <p14:creationId xmlns:p14="http://schemas.microsoft.com/office/powerpoint/2010/main" val="25676761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1EB56-330D-BF8A-F213-933C7F5D835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F3A195C-2F0C-2A58-3698-E92945DCE2C6}"/>
              </a:ext>
            </a:extLst>
          </p:cNvPr>
          <p:cNvSpPr>
            <a:spLocks noGrp="1"/>
          </p:cNvSpPr>
          <p:nvPr>
            <p:ph type="title"/>
          </p:nvPr>
        </p:nvSpPr>
        <p:spPr>
          <a:xfrm>
            <a:off x="5582093" y="2481380"/>
            <a:ext cx="6177514" cy="2679404"/>
          </a:xfrm>
        </p:spPr>
        <p:txBody>
          <a:bodyPr/>
          <a:lstStyle/>
          <a:p>
            <a:r>
              <a:rPr lang="en-US" dirty="0"/>
              <a:t>Possibilities for the Girolando breed</a:t>
            </a:r>
          </a:p>
        </p:txBody>
      </p:sp>
    </p:spTree>
    <p:extLst>
      <p:ext uri="{BB962C8B-B14F-4D97-AF65-F5344CB8AC3E}">
        <p14:creationId xmlns:p14="http://schemas.microsoft.com/office/powerpoint/2010/main" val="22485958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77DA606-BDFE-EA6E-4166-FEFB72EC6DE5}"/>
              </a:ext>
            </a:extLst>
          </p:cNvPr>
          <p:cNvSpPr>
            <a:spLocks noGrp="1"/>
          </p:cNvSpPr>
          <p:nvPr>
            <p:ph type="title"/>
          </p:nvPr>
        </p:nvSpPr>
        <p:spPr/>
        <p:txBody>
          <a:bodyPr/>
          <a:lstStyle/>
          <a:p>
            <a:r>
              <a:rPr lang="en-US" dirty="0"/>
              <a:t>How do we make a Girolando?</a:t>
            </a:r>
          </a:p>
        </p:txBody>
      </p:sp>
      <p:pic>
        <p:nvPicPr>
          <p:cNvPr id="6" name="Picture 5" descr="A red cow with a black background&#10;&#10;AI-generated content may be incorrect.">
            <a:extLst>
              <a:ext uri="{FF2B5EF4-FFF2-40B4-BE49-F238E27FC236}">
                <a16:creationId xmlns:a16="http://schemas.microsoft.com/office/drawing/2014/main" id="{466A5C03-97FB-DF23-2738-04C8E6971DBE}"/>
              </a:ext>
            </a:extLst>
          </p:cNvPr>
          <p:cNvPicPr>
            <a:picLocks noChangeAspect="1"/>
          </p:cNvPicPr>
          <p:nvPr/>
        </p:nvPicPr>
        <p:blipFill>
          <a:blip r:embed="rId2">
            <a:duotone>
              <a:schemeClr val="accent1">
                <a:shade val="45000"/>
                <a:satMod val="135000"/>
              </a:schemeClr>
              <a:prstClr val="white"/>
            </a:duotone>
          </a:blip>
          <a:stretch>
            <a:fillRect/>
          </a:stretch>
        </p:blipFill>
        <p:spPr>
          <a:xfrm>
            <a:off x="2667000" y="1300161"/>
            <a:ext cx="2070100" cy="1600200"/>
          </a:xfrm>
          <a:prstGeom prst="rect">
            <a:avLst/>
          </a:prstGeom>
        </p:spPr>
      </p:pic>
      <p:pic>
        <p:nvPicPr>
          <p:cNvPr id="8" name="Picture 7" descr="A red cow with black background&#10;&#10;AI-generated content may be incorrect.">
            <a:extLst>
              <a:ext uri="{FF2B5EF4-FFF2-40B4-BE49-F238E27FC236}">
                <a16:creationId xmlns:a16="http://schemas.microsoft.com/office/drawing/2014/main" id="{0907A497-27A9-277E-1035-953B2AA26B68}"/>
              </a:ext>
            </a:extLst>
          </p:cNvPr>
          <p:cNvPicPr>
            <a:picLocks noChangeAspect="1"/>
          </p:cNvPicPr>
          <p:nvPr/>
        </p:nvPicPr>
        <p:blipFill>
          <a:blip r:embed="rId3">
            <a:duotone>
              <a:schemeClr val="accent4">
                <a:shade val="45000"/>
                <a:satMod val="135000"/>
              </a:schemeClr>
              <a:prstClr val="white"/>
            </a:duotone>
          </a:blip>
          <a:stretch>
            <a:fillRect/>
          </a:stretch>
        </p:blipFill>
        <p:spPr>
          <a:xfrm>
            <a:off x="427276" y="1300161"/>
            <a:ext cx="2070100" cy="1600200"/>
          </a:xfrm>
          <a:prstGeom prst="rect">
            <a:avLst/>
          </a:prstGeom>
        </p:spPr>
      </p:pic>
      <p:pic>
        <p:nvPicPr>
          <p:cNvPr id="9" name="Picture 8" descr="A red cow with a black background&#10;&#10;AI-generated content may be incorrect.">
            <a:extLst>
              <a:ext uri="{FF2B5EF4-FFF2-40B4-BE49-F238E27FC236}">
                <a16:creationId xmlns:a16="http://schemas.microsoft.com/office/drawing/2014/main" id="{F0F6CE1A-7313-7DD5-682F-2EFC692DFB97}"/>
              </a:ext>
            </a:extLst>
          </p:cNvPr>
          <p:cNvPicPr>
            <a:picLocks noChangeAspect="1"/>
          </p:cNvPicPr>
          <p:nvPr/>
        </p:nvPicPr>
        <p:blipFill>
          <a:blip r:embed="rId2">
            <a:duotone>
              <a:schemeClr val="accent3">
                <a:shade val="45000"/>
                <a:satMod val="135000"/>
              </a:schemeClr>
              <a:prstClr val="white"/>
            </a:duotone>
          </a:blip>
          <a:stretch>
            <a:fillRect/>
          </a:stretch>
        </p:blipFill>
        <p:spPr>
          <a:xfrm>
            <a:off x="1348024" y="2861491"/>
            <a:ext cx="2070100" cy="1600200"/>
          </a:xfrm>
          <a:prstGeom prst="rect">
            <a:avLst/>
          </a:prstGeom>
        </p:spPr>
      </p:pic>
      <p:pic>
        <p:nvPicPr>
          <p:cNvPr id="13" name="Picture 12" descr="A red cow with black background&#10;&#10;AI-generated content may be incorrect.">
            <a:extLst>
              <a:ext uri="{FF2B5EF4-FFF2-40B4-BE49-F238E27FC236}">
                <a16:creationId xmlns:a16="http://schemas.microsoft.com/office/drawing/2014/main" id="{58BC7CD6-C271-6009-CB8B-5BA2F5F62428}"/>
              </a:ext>
            </a:extLst>
          </p:cNvPr>
          <p:cNvPicPr>
            <a:picLocks noChangeAspect="1"/>
          </p:cNvPicPr>
          <p:nvPr/>
        </p:nvPicPr>
        <p:blipFill>
          <a:blip r:embed="rId3">
            <a:duotone>
              <a:schemeClr val="accent4">
                <a:shade val="45000"/>
                <a:satMod val="135000"/>
              </a:schemeClr>
              <a:prstClr val="white"/>
            </a:duotone>
          </a:blip>
          <a:stretch>
            <a:fillRect/>
          </a:stretch>
        </p:blipFill>
        <p:spPr>
          <a:xfrm>
            <a:off x="3587748" y="2880927"/>
            <a:ext cx="2070100" cy="1600200"/>
          </a:xfrm>
          <a:prstGeom prst="rect">
            <a:avLst/>
          </a:prstGeom>
        </p:spPr>
      </p:pic>
      <p:sp>
        <p:nvSpPr>
          <p:cNvPr id="14" name="TextBox 13">
            <a:extLst>
              <a:ext uri="{FF2B5EF4-FFF2-40B4-BE49-F238E27FC236}">
                <a16:creationId xmlns:a16="http://schemas.microsoft.com/office/drawing/2014/main" id="{D8D35C11-9950-02BB-0513-9E895D4F40D1}"/>
              </a:ext>
            </a:extLst>
          </p:cNvPr>
          <p:cNvSpPr txBox="1"/>
          <p:nvPr/>
        </p:nvSpPr>
        <p:spPr>
          <a:xfrm>
            <a:off x="3772945" y="4040780"/>
            <a:ext cx="1884903" cy="461665"/>
          </a:xfrm>
          <a:prstGeom prst="rect">
            <a:avLst/>
          </a:prstGeom>
          <a:noFill/>
        </p:spPr>
        <p:txBody>
          <a:bodyPr wrap="square" rtlCol="0">
            <a:spAutoFit/>
          </a:bodyPr>
          <a:lstStyle/>
          <a:p>
            <a:pPr algn="ctr"/>
            <a:r>
              <a:rPr lang="en-US" sz="2400" dirty="0"/>
              <a:t>Gir</a:t>
            </a:r>
          </a:p>
        </p:txBody>
      </p:sp>
      <p:sp>
        <p:nvSpPr>
          <p:cNvPr id="15" name="TextBox 14">
            <a:extLst>
              <a:ext uri="{FF2B5EF4-FFF2-40B4-BE49-F238E27FC236}">
                <a16:creationId xmlns:a16="http://schemas.microsoft.com/office/drawing/2014/main" id="{F4B9CF3A-8BAF-A6FC-DDE0-A8F7593E5CE9}"/>
              </a:ext>
            </a:extLst>
          </p:cNvPr>
          <p:cNvSpPr txBox="1"/>
          <p:nvPr/>
        </p:nvSpPr>
        <p:spPr>
          <a:xfrm>
            <a:off x="596900" y="2491050"/>
            <a:ext cx="1884903" cy="461665"/>
          </a:xfrm>
          <a:prstGeom prst="rect">
            <a:avLst/>
          </a:prstGeom>
          <a:noFill/>
        </p:spPr>
        <p:txBody>
          <a:bodyPr wrap="square" rtlCol="0">
            <a:spAutoFit/>
          </a:bodyPr>
          <a:lstStyle/>
          <a:p>
            <a:pPr algn="ctr"/>
            <a:r>
              <a:rPr lang="en-US" sz="2400" dirty="0"/>
              <a:t>Gir</a:t>
            </a:r>
          </a:p>
        </p:txBody>
      </p:sp>
      <p:sp>
        <p:nvSpPr>
          <p:cNvPr id="16" name="TextBox 15">
            <a:extLst>
              <a:ext uri="{FF2B5EF4-FFF2-40B4-BE49-F238E27FC236}">
                <a16:creationId xmlns:a16="http://schemas.microsoft.com/office/drawing/2014/main" id="{C60C7F2E-169E-1F00-3D06-F717BD3494BA}"/>
              </a:ext>
            </a:extLst>
          </p:cNvPr>
          <p:cNvSpPr txBox="1"/>
          <p:nvPr/>
        </p:nvSpPr>
        <p:spPr>
          <a:xfrm>
            <a:off x="2746368" y="2491050"/>
            <a:ext cx="1884903" cy="461665"/>
          </a:xfrm>
          <a:prstGeom prst="rect">
            <a:avLst/>
          </a:prstGeom>
          <a:noFill/>
        </p:spPr>
        <p:txBody>
          <a:bodyPr wrap="square" rtlCol="0">
            <a:spAutoFit/>
          </a:bodyPr>
          <a:lstStyle/>
          <a:p>
            <a:pPr algn="ctr"/>
            <a:r>
              <a:rPr lang="en-US" sz="2400" dirty="0"/>
              <a:t>Holstein</a:t>
            </a:r>
          </a:p>
        </p:txBody>
      </p:sp>
      <p:pic>
        <p:nvPicPr>
          <p:cNvPr id="20" name="Picture 19" descr="A red cow with a black background&#10;&#10;AI-generated content may be incorrect.">
            <a:extLst>
              <a:ext uri="{FF2B5EF4-FFF2-40B4-BE49-F238E27FC236}">
                <a16:creationId xmlns:a16="http://schemas.microsoft.com/office/drawing/2014/main" id="{5BB70FBC-0BA5-2F75-712B-D9625AB7F69B}"/>
              </a:ext>
            </a:extLst>
          </p:cNvPr>
          <p:cNvPicPr>
            <a:picLocks noChangeAspect="1"/>
          </p:cNvPicPr>
          <p:nvPr/>
        </p:nvPicPr>
        <p:blipFill>
          <a:blip r:embed="rId2">
            <a:duotone>
              <a:schemeClr val="accent3">
                <a:shade val="45000"/>
                <a:satMod val="135000"/>
              </a:schemeClr>
              <a:prstClr val="white"/>
            </a:duotone>
          </a:blip>
          <a:stretch>
            <a:fillRect/>
          </a:stretch>
        </p:blipFill>
        <p:spPr>
          <a:xfrm>
            <a:off x="8305281" y="2884206"/>
            <a:ext cx="2070100" cy="1600200"/>
          </a:xfrm>
          <a:prstGeom prst="rect">
            <a:avLst/>
          </a:prstGeom>
        </p:spPr>
      </p:pic>
      <p:sp>
        <p:nvSpPr>
          <p:cNvPr id="21" name="TextBox 20">
            <a:extLst>
              <a:ext uri="{FF2B5EF4-FFF2-40B4-BE49-F238E27FC236}">
                <a16:creationId xmlns:a16="http://schemas.microsoft.com/office/drawing/2014/main" id="{56E3A82D-FF86-A89B-617B-C3A653BD2D87}"/>
              </a:ext>
            </a:extLst>
          </p:cNvPr>
          <p:cNvSpPr txBox="1"/>
          <p:nvPr/>
        </p:nvSpPr>
        <p:spPr>
          <a:xfrm>
            <a:off x="7969292" y="4060494"/>
            <a:ext cx="3086011" cy="461665"/>
          </a:xfrm>
          <a:prstGeom prst="rect">
            <a:avLst/>
          </a:prstGeom>
          <a:noFill/>
        </p:spPr>
        <p:txBody>
          <a:bodyPr wrap="square" rtlCol="0">
            <a:spAutoFit/>
          </a:bodyPr>
          <a:lstStyle/>
          <a:p>
            <a:r>
              <a:rPr lang="en-US" sz="2400" dirty="0"/>
              <a:t>5/8 Gir : 3/8 Holstein</a:t>
            </a:r>
          </a:p>
        </p:txBody>
      </p:sp>
      <p:sp>
        <p:nvSpPr>
          <p:cNvPr id="23" name="Cloud 22">
            <a:extLst>
              <a:ext uri="{FF2B5EF4-FFF2-40B4-BE49-F238E27FC236}">
                <a16:creationId xmlns:a16="http://schemas.microsoft.com/office/drawing/2014/main" id="{AB64ED5B-081F-C3BF-9F09-FA40E8C1CF44}"/>
              </a:ext>
            </a:extLst>
          </p:cNvPr>
          <p:cNvSpPr/>
          <p:nvPr/>
        </p:nvSpPr>
        <p:spPr>
          <a:xfrm>
            <a:off x="7640637" y="2285296"/>
            <a:ext cx="3768725" cy="2966775"/>
          </a:xfrm>
          <a:prstGeom prst="cloud">
            <a:avLst/>
          </a:prstGeom>
          <a:noFill/>
          <a:ln w="254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Group 31">
            <a:extLst>
              <a:ext uri="{FF2B5EF4-FFF2-40B4-BE49-F238E27FC236}">
                <a16:creationId xmlns:a16="http://schemas.microsoft.com/office/drawing/2014/main" id="{FAFA5D8A-BA13-9457-DB8F-9E5E91A21757}"/>
              </a:ext>
            </a:extLst>
          </p:cNvPr>
          <p:cNvGrpSpPr/>
          <p:nvPr/>
        </p:nvGrpSpPr>
        <p:grpSpPr>
          <a:xfrm>
            <a:off x="2296607" y="2157412"/>
            <a:ext cx="681063" cy="852455"/>
            <a:chOff x="5591150" y="2100261"/>
            <a:chExt cx="681063" cy="852455"/>
          </a:xfrm>
        </p:grpSpPr>
        <p:cxnSp>
          <p:nvCxnSpPr>
            <p:cNvPr id="33" name="Straight Connector 32">
              <a:extLst>
                <a:ext uri="{FF2B5EF4-FFF2-40B4-BE49-F238E27FC236}">
                  <a16:creationId xmlns:a16="http://schemas.microsoft.com/office/drawing/2014/main" id="{57D7D69D-0704-CB9C-9175-B925A85D7D75}"/>
                </a:ext>
              </a:extLst>
            </p:cNvPr>
            <p:cNvCxnSpPr/>
            <p:nvPr/>
          </p:nvCxnSpPr>
          <p:spPr>
            <a:xfrm>
              <a:off x="5591150" y="2100261"/>
              <a:ext cx="681063" cy="0"/>
            </a:xfrm>
            <a:prstGeom prst="line">
              <a:avLst/>
            </a:prstGeom>
            <a:ln w="38100"/>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5A39BDF1-51F8-19AF-F23A-3F574A5182BA}"/>
                </a:ext>
              </a:extLst>
            </p:cNvPr>
            <p:cNvCxnSpPr>
              <a:cxnSpLocks/>
            </p:cNvCxnSpPr>
            <p:nvPr/>
          </p:nvCxnSpPr>
          <p:spPr>
            <a:xfrm>
              <a:off x="5917370" y="2100261"/>
              <a:ext cx="0" cy="852455"/>
            </a:xfrm>
            <a:prstGeom prst="line">
              <a:avLst/>
            </a:prstGeom>
            <a:ln w="38100"/>
          </p:spPr>
          <p:style>
            <a:lnRef idx="2">
              <a:schemeClr val="accent1"/>
            </a:lnRef>
            <a:fillRef idx="0">
              <a:schemeClr val="accent1"/>
            </a:fillRef>
            <a:effectRef idx="1">
              <a:schemeClr val="accent1"/>
            </a:effectRef>
            <a:fontRef idx="minor">
              <a:schemeClr val="tx1"/>
            </a:fontRef>
          </p:style>
        </p:cxnSp>
      </p:grpSp>
      <p:grpSp>
        <p:nvGrpSpPr>
          <p:cNvPr id="37" name="Group 36">
            <a:extLst>
              <a:ext uri="{FF2B5EF4-FFF2-40B4-BE49-F238E27FC236}">
                <a16:creationId xmlns:a16="http://schemas.microsoft.com/office/drawing/2014/main" id="{3952DA90-88AB-5DD9-855C-88EE05032C6E}"/>
              </a:ext>
            </a:extLst>
          </p:cNvPr>
          <p:cNvGrpSpPr/>
          <p:nvPr/>
        </p:nvGrpSpPr>
        <p:grpSpPr>
          <a:xfrm>
            <a:off x="3206564" y="3738179"/>
            <a:ext cx="681063" cy="852455"/>
            <a:chOff x="5591150" y="2100261"/>
            <a:chExt cx="681063" cy="852455"/>
          </a:xfrm>
        </p:grpSpPr>
        <p:cxnSp>
          <p:nvCxnSpPr>
            <p:cNvPr id="38" name="Straight Connector 37">
              <a:extLst>
                <a:ext uri="{FF2B5EF4-FFF2-40B4-BE49-F238E27FC236}">
                  <a16:creationId xmlns:a16="http://schemas.microsoft.com/office/drawing/2014/main" id="{2129DB6C-41A8-8FCC-52AF-8DCD43794BC6}"/>
                </a:ext>
              </a:extLst>
            </p:cNvPr>
            <p:cNvCxnSpPr/>
            <p:nvPr/>
          </p:nvCxnSpPr>
          <p:spPr>
            <a:xfrm>
              <a:off x="5591150" y="2100261"/>
              <a:ext cx="681063" cy="0"/>
            </a:xfrm>
            <a:prstGeom prst="line">
              <a:avLst/>
            </a:prstGeom>
            <a:ln w="38100"/>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BE31A02B-B6FB-9252-013B-5C977BC9C0E8}"/>
                </a:ext>
              </a:extLst>
            </p:cNvPr>
            <p:cNvCxnSpPr>
              <a:cxnSpLocks/>
            </p:cNvCxnSpPr>
            <p:nvPr/>
          </p:nvCxnSpPr>
          <p:spPr>
            <a:xfrm>
              <a:off x="5917370" y="2100261"/>
              <a:ext cx="0" cy="852455"/>
            </a:xfrm>
            <a:prstGeom prst="line">
              <a:avLst/>
            </a:prstGeom>
            <a:ln w="38100"/>
          </p:spPr>
          <p:style>
            <a:lnRef idx="2">
              <a:schemeClr val="accent1"/>
            </a:lnRef>
            <a:fillRef idx="0">
              <a:schemeClr val="accent1"/>
            </a:fillRef>
            <a:effectRef idx="1">
              <a:schemeClr val="accent1"/>
            </a:effectRef>
            <a:fontRef idx="minor">
              <a:schemeClr val="tx1"/>
            </a:fontRef>
          </p:style>
        </p:cxnSp>
      </p:grpSp>
      <p:sp>
        <p:nvSpPr>
          <p:cNvPr id="11" name="TextBox 10">
            <a:extLst>
              <a:ext uri="{FF2B5EF4-FFF2-40B4-BE49-F238E27FC236}">
                <a16:creationId xmlns:a16="http://schemas.microsoft.com/office/drawing/2014/main" id="{D68003DC-383E-5122-6760-28AA9D3BD0D1}"/>
              </a:ext>
            </a:extLst>
          </p:cNvPr>
          <p:cNvSpPr txBox="1"/>
          <p:nvPr/>
        </p:nvSpPr>
        <p:spPr>
          <a:xfrm>
            <a:off x="1280407" y="4060494"/>
            <a:ext cx="2544582" cy="461665"/>
          </a:xfrm>
          <a:prstGeom prst="rect">
            <a:avLst/>
          </a:prstGeom>
          <a:solidFill>
            <a:schemeClr val="bg1"/>
          </a:solidFill>
        </p:spPr>
        <p:txBody>
          <a:bodyPr wrap="square" rtlCol="0">
            <a:spAutoFit/>
          </a:bodyPr>
          <a:lstStyle/>
          <a:p>
            <a:r>
              <a:rPr lang="en-US" sz="2400" dirty="0"/>
              <a:t>½ Gir : ½ Holstein</a:t>
            </a:r>
          </a:p>
        </p:txBody>
      </p:sp>
      <p:sp>
        <p:nvSpPr>
          <p:cNvPr id="43" name="Right Arrow 42">
            <a:extLst>
              <a:ext uri="{FF2B5EF4-FFF2-40B4-BE49-F238E27FC236}">
                <a16:creationId xmlns:a16="http://schemas.microsoft.com/office/drawing/2014/main" id="{1CBC2ABE-A98F-BF3E-6707-0B3A1BC87237}"/>
              </a:ext>
            </a:extLst>
          </p:cNvPr>
          <p:cNvSpPr/>
          <p:nvPr/>
        </p:nvSpPr>
        <p:spPr>
          <a:xfrm>
            <a:off x="6032931" y="3234897"/>
            <a:ext cx="1178911" cy="106757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4463D2E0-7303-5E43-9CD2-D78AB8CBDF21}"/>
              </a:ext>
            </a:extLst>
          </p:cNvPr>
          <p:cNvGrpSpPr/>
          <p:nvPr/>
        </p:nvGrpSpPr>
        <p:grpSpPr>
          <a:xfrm>
            <a:off x="4176464" y="5302918"/>
            <a:ext cx="681063" cy="852455"/>
            <a:chOff x="5591150" y="2100261"/>
            <a:chExt cx="681063" cy="852455"/>
          </a:xfrm>
        </p:grpSpPr>
        <p:cxnSp>
          <p:nvCxnSpPr>
            <p:cNvPr id="45" name="Straight Connector 44">
              <a:extLst>
                <a:ext uri="{FF2B5EF4-FFF2-40B4-BE49-F238E27FC236}">
                  <a16:creationId xmlns:a16="http://schemas.microsoft.com/office/drawing/2014/main" id="{F91A5BEF-C5F3-B225-8C4A-F80BCC9B9ED0}"/>
                </a:ext>
              </a:extLst>
            </p:cNvPr>
            <p:cNvCxnSpPr/>
            <p:nvPr/>
          </p:nvCxnSpPr>
          <p:spPr>
            <a:xfrm>
              <a:off x="5591150" y="2100261"/>
              <a:ext cx="681063" cy="0"/>
            </a:xfrm>
            <a:prstGeom prst="line">
              <a:avLst/>
            </a:prstGeom>
            <a:ln w="38100"/>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7E8504C0-EF1F-2418-95C1-BB02B16AC0EC}"/>
                </a:ext>
              </a:extLst>
            </p:cNvPr>
            <p:cNvCxnSpPr>
              <a:cxnSpLocks/>
            </p:cNvCxnSpPr>
            <p:nvPr/>
          </p:nvCxnSpPr>
          <p:spPr>
            <a:xfrm>
              <a:off x="5917370" y="2100261"/>
              <a:ext cx="0" cy="852455"/>
            </a:xfrm>
            <a:prstGeom prst="line">
              <a:avLst/>
            </a:prstGeom>
            <a:ln w="38100"/>
          </p:spPr>
          <p:style>
            <a:lnRef idx="2">
              <a:schemeClr val="accent1"/>
            </a:lnRef>
            <a:fillRef idx="0">
              <a:schemeClr val="accent1"/>
            </a:fillRef>
            <a:effectRef idx="1">
              <a:schemeClr val="accent1"/>
            </a:effectRef>
            <a:fontRef idx="minor">
              <a:schemeClr val="tx1"/>
            </a:fontRef>
          </p:style>
        </p:cxnSp>
      </p:grpSp>
      <p:sp>
        <p:nvSpPr>
          <p:cNvPr id="18" name="TextBox 17">
            <a:extLst>
              <a:ext uri="{FF2B5EF4-FFF2-40B4-BE49-F238E27FC236}">
                <a16:creationId xmlns:a16="http://schemas.microsoft.com/office/drawing/2014/main" id="{087E54BE-D044-617B-395F-E11DCEF11CBB}"/>
              </a:ext>
            </a:extLst>
          </p:cNvPr>
          <p:cNvSpPr txBox="1"/>
          <p:nvPr/>
        </p:nvSpPr>
        <p:spPr>
          <a:xfrm>
            <a:off x="1799030" y="5619480"/>
            <a:ext cx="3147778" cy="461665"/>
          </a:xfrm>
          <a:prstGeom prst="rect">
            <a:avLst/>
          </a:prstGeom>
          <a:solidFill>
            <a:schemeClr val="bg1"/>
          </a:solidFill>
        </p:spPr>
        <p:txBody>
          <a:bodyPr wrap="square" rtlCol="0">
            <a:spAutoFit/>
          </a:bodyPr>
          <a:lstStyle/>
          <a:p>
            <a:pPr algn="ctr"/>
            <a:r>
              <a:rPr lang="en-US" sz="2400" dirty="0"/>
              <a:t>1/4 Gir : 3/4 Holstein</a:t>
            </a:r>
          </a:p>
        </p:txBody>
      </p:sp>
      <p:sp>
        <p:nvSpPr>
          <p:cNvPr id="19" name="TextBox 18">
            <a:extLst>
              <a:ext uri="{FF2B5EF4-FFF2-40B4-BE49-F238E27FC236}">
                <a16:creationId xmlns:a16="http://schemas.microsoft.com/office/drawing/2014/main" id="{29AF66D8-ED85-CE3A-80EC-6DC0B67C5C0A}"/>
              </a:ext>
            </a:extLst>
          </p:cNvPr>
          <p:cNvSpPr txBox="1"/>
          <p:nvPr/>
        </p:nvSpPr>
        <p:spPr>
          <a:xfrm>
            <a:off x="4915322" y="5628259"/>
            <a:ext cx="1340086" cy="461665"/>
          </a:xfrm>
          <a:prstGeom prst="rect">
            <a:avLst/>
          </a:prstGeom>
          <a:solidFill>
            <a:schemeClr val="bg1"/>
          </a:solidFill>
        </p:spPr>
        <p:txBody>
          <a:bodyPr wrap="square" rtlCol="0">
            <a:spAutoFit/>
          </a:bodyPr>
          <a:lstStyle/>
          <a:p>
            <a:pPr algn="ctr"/>
            <a:r>
              <a:rPr lang="en-US" sz="2400" dirty="0"/>
              <a:t>Holstein</a:t>
            </a:r>
          </a:p>
        </p:txBody>
      </p:sp>
      <p:pic>
        <p:nvPicPr>
          <p:cNvPr id="10" name="Picture 9" descr="A red cow with black background&#10;&#10;AI-generated content may be incorrect.">
            <a:extLst>
              <a:ext uri="{FF2B5EF4-FFF2-40B4-BE49-F238E27FC236}">
                <a16:creationId xmlns:a16="http://schemas.microsoft.com/office/drawing/2014/main" id="{D1FE7D04-2AA1-7BD7-3A8D-C325CC9A794C}"/>
              </a:ext>
            </a:extLst>
          </p:cNvPr>
          <p:cNvPicPr>
            <a:picLocks noChangeAspect="1"/>
          </p:cNvPicPr>
          <p:nvPr/>
        </p:nvPicPr>
        <p:blipFill>
          <a:blip r:embed="rId3">
            <a:duotone>
              <a:schemeClr val="accent1">
                <a:shade val="45000"/>
                <a:satMod val="135000"/>
              </a:schemeClr>
              <a:prstClr val="white"/>
            </a:duotone>
          </a:blip>
          <a:stretch>
            <a:fillRect/>
          </a:stretch>
        </p:blipFill>
        <p:spPr>
          <a:xfrm>
            <a:off x="4560480" y="4451971"/>
            <a:ext cx="2070100" cy="1600200"/>
          </a:xfrm>
          <a:prstGeom prst="rect">
            <a:avLst/>
          </a:prstGeom>
        </p:spPr>
      </p:pic>
      <p:pic>
        <p:nvPicPr>
          <p:cNvPr id="12" name="Picture 11" descr="A red cow with a black background&#10;&#10;AI-generated content may be incorrect.">
            <a:extLst>
              <a:ext uri="{FF2B5EF4-FFF2-40B4-BE49-F238E27FC236}">
                <a16:creationId xmlns:a16="http://schemas.microsoft.com/office/drawing/2014/main" id="{C38BB830-5CFF-DB56-4E6A-545D76E493BF}"/>
              </a:ext>
            </a:extLst>
          </p:cNvPr>
          <p:cNvPicPr>
            <a:picLocks noChangeAspect="1"/>
          </p:cNvPicPr>
          <p:nvPr/>
        </p:nvPicPr>
        <p:blipFill>
          <a:blip r:embed="rId2">
            <a:duotone>
              <a:schemeClr val="accent3">
                <a:shade val="45000"/>
                <a:satMod val="135000"/>
              </a:schemeClr>
              <a:prstClr val="white"/>
            </a:duotone>
          </a:blip>
          <a:stretch>
            <a:fillRect/>
          </a:stretch>
        </p:blipFill>
        <p:spPr>
          <a:xfrm>
            <a:off x="2337869" y="4451971"/>
            <a:ext cx="2070100" cy="1600200"/>
          </a:xfrm>
          <a:prstGeom prst="rect">
            <a:avLst/>
          </a:prstGeom>
        </p:spPr>
      </p:pic>
    </p:spTree>
    <p:extLst>
      <p:ext uri="{BB962C8B-B14F-4D97-AF65-F5344CB8AC3E}">
        <p14:creationId xmlns:p14="http://schemas.microsoft.com/office/powerpoint/2010/main" val="17344597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0E986-6FD0-AA29-F664-BE0898CFFD8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BF81EF1-CBD6-1075-D60F-7A550026DFB3}"/>
              </a:ext>
            </a:extLst>
          </p:cNvPr>
          <p:cNvSpPr>
            <a:spLocks noGrp="1"/>
          </p:cNvSpPr>
          <p:nvPr>
            <p:ph type="title"/>
          </p:nvPr>
        </p:nvSpPr>
        <p:spPr/>
        <p:txBody>
          <a:bodyPr>
            <a:normAutofit/>
          </a:bodyPr>
          <a:lstStyle/>
          <a:p>
            <a:r>
              <a:rPr lang="en-US" dirty="0"/>
              <a:t>Benefits and limitations </a:t>
            </a:r>
            <a:r>
              <a:rPr lang="en-US"/>
              <a:t>of this </a:t>
            </a:r>
            <a:r>
              <a:rPr lang="en-US" dirty="0"/>
              <a:t>cross</a:t>
            </a:r>
          </a:p>
        </p:txBody>
      </p:sp>
      <p:sp>
        <p:nvSpPr>
          <p:cNvPr id="7" name="Content Placeholder 6">
            <a:extLst>
              <a:ext uri="{FF2B5EF4-FFF2-40B4-BE49-F238E27FC236}">
                <a16:creationId xmlns:a16="http://schemas.microsoft.com/office/drawing/2014/main" id="{37E71D81-7F1C-2757-27AB-42486A83A138}"/>
              </a:ext>
            </a:extLst>
          </p:cNvPr>
          <p:cNvSpPr>
            <a:spLocks noGrp="1"/>
          </p:cNvSpPr>
          <p:nvPr>
            <p:ph idx="1"/>
          </p:nvPr>
        </p:nvSpPr>
        <p:spPr>
          <a:xfrm>
            <a:off x="596900" y="1854810"/>
            <a:ext cx="5473700" cy="4158252"/>
          </a:xfrm>
        </p:spPr>
        <p:txBody>
          <a:bodyPr/>
          <a:lstStyle/>
          <a:p>
            <a:pPr marL="0" indent="0">
              <a:buNone/>
            </a:pPr>
            <a:r>
              <a:rPr lang="en-US" b="1" dirty="0">
                <a:solidFill>
                  <a:schemeClr val="accent1"/>
                </a:solidFill>
              </a:rPr>
              <a:t>Benefits</a:t>
            </a:r>
          </a:p>
          <a:p>
            <a:r>
              <a:rPr lang="en-US" dirty="0"/>
              <a:t>Maintains maximum amount of heterosis (e.g., Vieira et al., 2022)</a:t>
            </a:r>
          </a:p>
          <a:p>
            <a:r>
              <a:rPr lang="en-US" dirty="0"/>
              <a:t>Continuous introduction of new genetic variation</a:t>
            </a:r>
          </a:p>
        </p:txBody>
      </p:sp>
      <p:sp>
        <p:nvSpPr>
          <p:cNvPr id="27" name="Content Placeholder 6">
            <a:extLst>
              <a:ext uri="{FF2B5EF4-FFF2-40B4-BE49-F238E27FC236}">
                <a16:creationId xmlns:a16="http://schemas.microsoft.com/office/drawing/2014/main" id="{9EA3048D-0750-3321-F58A-571C9DD27FAC}"/>
              </a:ext>
            </a:extLst>
          </p:cNvPr>
          <p:cNvSpPr txBox="1">
            <a:spLocks/>
          </p:cNvSpPr>
          <p:nvPr/>
        </p:nvSpPr>
        <p:spPr>
          <a:xfrm>
            <a:off x="6096000" y="1854810"/>
            <a:ext cx="5499100" cy="4158252"/>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lnSpc>
                <a:spcPct val="90000"/>
              </a:lnSpc>
              <a:spcBef>
                <a:spcPts val="1000"/>
              </a:spcBef>
              <a:buClr>
                <a:srgbClr val="AB1E2C"/>
              </a:buClr>
              <a:buSzPct val="50000"/>
              <a:buFont typeface="Garamond" panose="02020404030301010803" pitchFamily="18" charset="0"/>
              <a:buChar char="►"/>
              <a:defRPr sz="3600" kern="1200">
                <a:solidFill>
                  <a:srgbClr val="000000"/>
                </a:solidFill>
                <a:latin typeface="Garamond" panose="02020404030301010803" pitchFamily="18"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A91D2C"/>
              </a:buClr>
              <a:buFont typeface="Garamond" panose="02020404030301010803" pitchFamily="18" charset="0"/>
              <a:buChar char="▪"/>
              <a:defRPr sz="3000" kern="1200">
                <a:solidFill>
                  <a:srgbClr val="000000"/>
                </a:solidFill>
                <a:latin typeface="Garamond" panose="02020404030301010803" pitchFamily="18"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A91D2C"/>
              </a:buClr>
              <a:buFont typeface="Garamond" panose="02020404030301010803" pitchFamily="18" charset="0"/>
              <a:buChar char="»"/>
              <a:defRPr sz="2800" kern="1200">
                <a:solidFill>
                  <a:srgbClr val="000000"/>
                </a:solidFill>
                <a:latin typeface="Garamond" panose="02020404030301010803" pitchFamily="18"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A91D2C"/>
              </a:buClr>
              <a:buFont typeface="Garamond" panose="02020404030301010803" pitchFamily="18" charset="0"/>
              <a:buChar char="•"/>
              <a:defRPr sz="2400" kern="1200">
                <a:solidFill>
                  <a:srgbClr val="000000"/>
                </a:solidFill>
                <a:latin typeface="Garamond" panose="02020404030301010803" pitchFamily="18"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A91D2C"/>
              </a:buClr>
              <a:buFont typeface="Garamond" panose="02020404030301010803" pitchFamily="18" charset="0"/>
              <a:buChar char="−"/>
              <a:defRPr sz="2000" kern="1200">
                <a:solidFill>
                  <a:srgbClr val="000000"/>
                </a:solidFill>
                <a:latin typeface="Garamond" panose="02020404030301010803" pitchFamily="18"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900" b="1" dirty="0">
                <a:solidFill>
                  <a:schemeClr val="accent1"/>
                </a:solidFill>
              </a:rPr>
              <a:t>Limitations</a:t>
            </a:r>
          </a:p>
          <a:p>
            <a:r>
              <a:rPr lang="en-US" dirty="0"/>
              <a:t>The cross is “unstable” – it can’t be easily maintained at 5/8 Gir:3/8 Holstein</a:t>
            </a:r>
          </a:p>
          <a:p>
            <a:r>
              <a:rPr lang="en-US" dirty="0"/>
              <a:t>Genetic evaluations require very complex mathematics</a:t>
            </a:r>
          </a:p>
          <a:p>
            <a:r>
              <a:rPr lang="en-US" dirty="0"/>
              <a:t>The Gir and Holstein populations don’t have pedigree connections</a:t>
            </a:r>
          </a:p>
        </p:txBody>
      </p:sp>
    </p:spTree>
    <p:extLst>
      <p:ext uri="{BB962C8B-B14F-4D97-AF65-F5344CB8AC3E}">
        <p14:creationId xmlns:p14="http://schemas.microsoft.com/office/powerpoint/2010/main" val="32836356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BB110-4C59-CA81-4C38-E6E8937C92E6}"/>
              </a:ext>
            </a:extLst>
          </p:cNvPr>
          <p:cNvSpPr>
            <a:spLocks noGrp="1"/>
          </p:cNvSpPr>
          <p:nvPr>
            <p:ph type="title"/>
          </p:nvPr>
        </p:nvSpPr>
        <p:spPr/>
        <p:txBody>
          <a:bodyPr/>
          <a:lstStyle/>
          <a:p>
            <a:r>
              <a:rPr lang="en-US" dirty="0"/>
              <a:t>But then what?</a:t>
            </a:r>
          </a:p>
        </p:txBody>
      </p:sp>
      <p:grpSp>
        <p:nvGrpSpPr>
          <p:cNvPr id="7" name="Group 6">
            <a:extLst>
              <a:ext uri="{FF2B5EF4-FFF2-40B4-BE49-F238E27FC236}">
                <a16:creationId xmlns:a16="http://schemas.microsoft.com/office/drawing/2014/main" id="{B2C71AA0-43EB-202C-F32F-E0922A88673B}"/>
              </a:ext>
            </a:extLst>
          </p:cNvPr>
          <p:cNvGrpSpPr/>
          <p:nvPr/>
        </p:nvGrpSpPr>
        <p:grpSpPr>
          <a:xfrm>
            <a:off x="4552994" y="293482"/>
            <a:ext cx="3086011" cy="1705707"/>
            <a:chOff x="7797325" y="2884206"/>
            <a:chExt cx="3086011" cy="1705707"/>
          </a:xfrm>
        </p:grpSpPr>
        <p:pic>
          <p:nvPicPr>
            <p:cNvPr id="5" name="Picture 4" descr="A red cow with a black background&#10;&#10;AI-generated content may be incorrect.">
              <a:extLst>
                <a:ext uri="{FF2B5EF4-FFF2-40B4-BE49-F238E27FC236}">
                  <a16:creationId xmlns:a16="http://schemas.microsoft.com/office/drawing/2014/main" id="{AAA7CECD-2188-1DDD-995B-F99E0AA3076B}"/>
                </a:ext>
              </a:extLst>
            </p:cNvPr>
            <p:cNvPicPr>
              <a:picLocks noChangeAspect="1"/>
            </p:cNvPicPr>
            <p:nvPr/>
          </p:nvPicPr>
          <p:blipFill>
            <a:blip r:embed="rId2">
              <a:duotone>
                <a:schemeClr val="accent3">
                  <a:shade val="45000"/>
                  <a:satMod val="135000"/>
                </a:schemeClr>
                <a:prstClr val="white"/>
              </a:duotone>
            </a:blip>
            <a:stretch>
              <a:fillRect/>
            </a:stretch>
          </p:blipFill>
          <p:spPr>
            <a:xfrm>
              <a:off x="8305281" y="2884206"/>
              <a:ext cx="2070100" cy="1600200"/>
            </a:xfrm>
            <a:prstGeom prst="rect">
              <a:avLst/>
            </a:prstGeom>
          </p:spPr>
        </p:pic>
        <p:sp>
          <p:nvSpPr>
            <p:cNvPr id="6" name="TextBox 5">
              <a:extLst>
                <a:ext uri="{FF2B5EF4-FFF2-40B4-BE49-F238E27FC236}">
                  <a16:creationId xmlns:a16="http://schemas.microsoft.com/office/drawing/2014/main" id="{3B129548-16C9-090B-B919-A66F4ABD1A48}"/>
                </a:ext>
              </a:extLst>
            </p:cNvPr>
            <p:cNvSpPr txBox="1"/>
            <p:nvPr/>
          </p:nvSpPr>
          <p:spPr>
            <a:xfrm>
              <a:off x="7797325" y="4128248"/>
              <a:ext cx="3086011" cy="461665"/>
            </a:xfrm>
            <a:prstGeom prst="rect">
              <a:avLst/>
            </a:prstGeom>
            <a:noFill/>
          </p:spPr>
          <p:txBody>
            <a:bodyPr wrap="square" rtlCol="0">
              <a:spAutoFit/>
            </a:bodyPr>
            <a:lstStyle/>
            <a:p>
              <a:pPr algn="ctr"/>
              <a:r>
                <a:rPr lang="en-US" sz="2400" dirty="0"/>
                <a:t>5/8 Gir : 3/8 Holstein</a:t>
              </a:r>
            </a:p>
          </p:txBody>
        </p:sp>
      </p:grpSp>
      <p:grpSp>
        <p:nvGrpSpPr>
          <p:cNvPr id="10" name="Group 9">
            <a:extLst>
              <a:ext uri="{FF2B5EF4-FFF2-40B4-BE49-F238E27FC236}">
                <a16:creationId xmlns:a16="http://schemas.microsoft.com/office/drawing/2014/main" id="{8B940AC7-0F9A-FB1B-9355-E0CBB4706BC7}"/>
              </a:ext>
            </a:extLst>
          </p:cNvPr>
          <p:cNvGrpSpPr/>
          <p:nvPr/>
        </p:nvGrpSpPr>
        <p:grpSpPr>
          <a:xfrm>
            <a:off x="504847" y="2402127"/>
            <a:ext cx="2070100" cy="1699446"/>
            <a:chOff x="504847" y="1311884"/>
            <a:chExt cx="2070100" cy="1699446"/>
          </a:xfrm>
        </p:grpSpPr>
        <p:pic>
          <p:nvPicPr>
            <p:cNvPr id="8" name="Picture 7" descr="A red cow with black background&#10;&#10;AI-generated content may be incorrect.">
              <a:extLst>
                <a:ext uri="{FF2B5EF4-FFF2-40B4-BE49-F238E27FC236}">
                  <a16:creationId xmlns:a16="http://schemas.microsoft.com/office/drawing/2014/main" id="{705F1BA5-C1CC-03C1-18C1-10AD2DE2917D}"/>
                </a:ext>
              </a:extLst>
            </p:cNvPr>
            <p:cNvPicPr>
              <a:picLocks noChangeAspect="1"/>
            </p:cNvPicPr>
            <p:nvPr/>
          </p:nvPicPr>
          <p:blipFill>
            <a:blip r:embed="rId3">
              <a:duotone>
                <a:schemeClr val="accent4">
                  <a:shade val="45000"/>
                  <a:satMod val="135000"/>
                </a:schemeClr>
                <a:prstClr val="white"/>
              </a:duotone>
            </a:blip>
            <a:stretch>
              <a:fillRect/>
            </a:stretch>
          </p:blipFill>
          <p:spPr>
            <a:xfrm>
              <a:off x="504847" y="1311884"/>
              <a:ext cx="2070100" cy="1600200"/>
            </a:xfrm>
            <a:prstGeom prst="rect">
              <a:avLst/>
            </a:prstGeom>
          </p:spPr>
        </p:pic>
        <p:sp>
          <p:nvSpPr>
            <p:cNvPr id="9" name="TextBox 8">
              <a:extLst>
                <a:ext uri="{FF2B5EF4-FFF2-40B4-BE49-F238E27FC236}">
                  <a16:creationId xmlns:a16="http://schemas.microsoft.com/office/drawing/2014/main" id="{BFF2A798-CB4D-3654-CD64-97527504AAF1}"/>
                </a:ext>
              </a:extLst>
            </p:cNvPr>
            <p:cNvSpPr txBox="1"/>
            <p:nvPr/>
          </p:nvSpPr>
          <p:spPr>
            <a:xfrm>
              <a:off x="607983" y="2549665"/>
              <a:ext cx="1884903" cy="461665"/>
            </a:xfrm>
            <a:prstGeom prst="rect">
              <a:avLst/>
            </a:prstGeom>
            <a:noFill/>
          </p:spPr>
          <p:txBody>
            <a:bodyPr wrap="square" rtlCol="0">
              <a:spAutoFit/>
            </a:bodyPr>
            <a:lstStyle/>
            <a:p>
              <a:pPr algn="ctr"/>
              <a:r>
                <a:rPr lang="en-US" sz="2400" dirty="0"/>
                <a:t>Gir</a:t>
              </a:r>
            </a:p>
          </p:txBody>
        </p:sp>
      </p:grpSp>
      <p:grpSp>
        <p:nvGrpSpPr>
          <p:cNvPr id="13" name="Group 12">
            <a:extLst>
              <a:ext uri="{FF2B5EF4-FFF2-40B4-BE49-F238E27FC236}">
                <a16:creationId xmlns:a16="http://schemas.microsoft.com/office/drawing/2014/main" id="{F2B8200D-5F52-8554-F8D8-BAF5D66D4283}"/>
              </a:ext>
            </a:extLst>
          </p:cNvPr>
          <p:cNvGrpSpPr/>
          <p:nvPr/>
        </p:nvGrpSpPr>
        <p:grpSpPr>
          <a:xfrm>
            <a:off x="5048250" y="2402127"/>
            <a:ext cx="2070100" cy="1699446"/>
            <a:chOff x="5048250" y="2402127"/>
            <a:chExt cx="2070100" cy="1699446"/>
          </a:xfrm>
        </p:grpSpPr>
        <p:sp>
          <p:nvSpPr>
            <p:cNvPr id="11" name="TextBox 10">
              <a:extLst>
                <a:ext uri="{FF2B5EF4-FFF2-40B4-BE49-F238E27FC236}">
                  <a16:creationId xmlns:a16="http://schemas.microsoft.com/office/drawing/2014/main" id="{6D668831-BDFA-850D-7F06-B8BA04A8AEF2}"/>
                </a:ext>
              </a:extLst>
            </p:cNvPr>
            <p:cNvSpPr txBox="1"/>
            <p:nvPr/>
          </p:nvSpPr>
          <p:spPr>
            <a:xfrm>
              <a:off x="5153547" y="3639908"/>
              <a:ext cx="1884903" cy="461665"/>
            </a:xfrm>
            <a:prstGeom prst="rect">
              <a:avLst/>
            </a:prstGeom>
            <a:noFill/>
          </p:spPr>
          <p:txBody>
            <a:bodyPr wrap="square" rtlCol="0">
              <a:spAutoFit/>
            </a:bodyPr>
            <a:lstStyle/>
            <a:p>
              <a:pPr algn="ctr"/>
              <a:r>
                <a:rPr lang="en-US" sz="2400" dirty="0"/>
                <a:t>Holstein</a:t>
              </a:r>
            </a:p>
          </p:txBody>
        </p:sp>
        <p:pic>
          <p:nvPicPr>
            <p:cNvPr id="12" name="Picture 11" descr="A red cow with black background&#10;&#10;AI-generated content may be incorrect.">
              <a:extLst>
                <a:ext uri="{FF2B5EF4-FFF2-40B4-BE49-F238E27FC236}">
                  <a16:creationId xmlns:a16="http://schemas.microsoft.com/office/drawing/2014/main" id="{361A2E60-F1BA-0EE9-0A43-9DF6282976AD}"/>
                </a:ext>
              </a:extLst>
            </p:cNvPr>
            <p:cNvPicPr>
              <a:picLocks noChangeAspect="1"/>
            </p:cNvPicPr>
            <p:nvPr/>
          </p:nvPicPr>
          <p:blipFill>
            <a:blip r:embed="rId3">
              <a:duotone>
                <a:schemeClr val="accent1">
                  <a:shade val="45000"/>
                  <a:satMod val="135000"/>
                </a:schemeClr>
                <a:prstClr val="white"/>
              </a:duotone>
            </a:blip>
            <a:stretch>
              <a:fillRect/>
            </a:stretch>
          </p:blipFill>
          <p:spPr>
            <a:xfrm>
              <a:off x="5048250" y="2402127"/>
              <a:ext cx="2070100" cy="1600200"/>
            </a:xfrm>
            <a:prstGeom prst="rect">
              <a:avLst/>
            </a:prstGeom>
          </p:spPr>
        </p:pic>
      </p:grpSp>
      <p:grpSp>
        <p:nvGrpSpPr>
          <p:cNvPr id="16" name="Group 15">
            <a:extLst>
              <a:ext uri="{FF2B5EF4-FFF2-40B4-BE49-F238E27FC236}">
                <a16:creationId xmlns:a16="http://schemas.microsoft.com/office/drawing/2014/main" id="{52E12644-41BC-C694-5493-07B4C71A35C4}"/>
              </a:ext>
            </a:extLst>
          </p:cNvPr>
          <p:cNvGrpSpPr/>
          <p:nvPr/>
        </p:nvGrpSpPr>
        <p:grpSpPr>
          <a:xfrm>
            <a:off x="9188994" y="2402127"/>
            <a:ext cx="3086011" cy="1699446"/>
            <a:chOff x="9188994" y="2402127"/>
            <a:chExt cx="3086011" cy="1699446"/>
          </a:xfrm>
        </p:grpSpPr>
        <p:pic>
          <p:nvPicPr>
            <p:cNvPr id="14" name="Picture 13" descr="A red cow with black background&#10;&#10;AI-generated content may be incorrect.">
              <a:extLst>
                <a:ext uri="{FF2B5EF4-FFF2-40B4-BE49-F238E27FC236}">
                  <a16:creationId xmlns:a16="http://schemas.microsoft.com/office/drawing/2014/main" id="{D7112512-BF30-2B62-3B40-3C70E42C791B}"/>
                </a:ext>
              </a:extLst>
            </p:cNvPr>
            <p:cNvPicPr>
              <a:picLocks noChangeAspect="1"/>
            </p:cNvPicPr>
            <p:nvPr/>
          </p:nvPicPr>
          <p:blipFill>
            <a:blip r:embed="rId3">
              <a:duotone>
                <a:schemeClr val="accent3">
                  <a:shade val="45000"/>
                  <a:satMod val="135000"/>
                </a:schemeClr>
                <a:prstClr val="white"/>
              </a:duotone>
            </a:blip>
            <a:stretch>
              <a:fillRect/>
            </a:stretch>
          </p:blipFill>
          <p:spPr>
            <a:xfrm>
              <a:off x="9696950" y="2402127"/>
              <a:ext cx="2070100" cy="1600200"/>
            </a:xfrm>
            <a:prstGeom prst="rect">
              <a:avLst/>
            </a:prstGeom>
          </p:spPr>
        </p:pic>
        <p:sp>
          <p:nvSpPr>
            <p:cNvPr id="15" name="TextBox 14">
              <a:extLst>
                <a:ext uri="{FF2B5EF4-FFF2-40B4-BE49-F238E27FC236}">
                  <a16:creationId xmlns:a16="http://schemas.microsoft.com/office/drawing/2014/main" id="{1A9861C8-6AA4-E503-05A7-B27C1210462D}"/>
                </a:ext>
              </a:extLst>
            </p:cNvPr>
            <p:cNvSpPr txBox="1"/>
            <p:nvPr/>
          </p:nvSpPr>
          <p:spPr>
            <a:xfrm>
              <a:off x="9188994" y="3639908"/>
              <a:ext cx="3086011" cy="461665"/>
            </a:xfrm>
            <a:prstGeom prst="rect">
              <a:avLst/>
            </a:prstGeom>
            <a:noFill/>
          </p:spPr>
          <p:txBody>
            <a:bodyPr wrap="square" rtlCol="0">
              <a:spAutoFit/>
            </a:bodyPr>
            <a:lstStyle/>
            <a:p>
              <a:pPr algn="ctr"/>
              <a:r>
                <a:rPr lang="en-US" sz="2400" dirty="0"/>
                <a:t>5/8 Gir : 3/8 Holstein</a:t>
              </a:r>
            </a:p>
          </p:txBody>
        </p:sp>
      </p:grpSp>
      <p:grpSp>
        <p:nvGrpSpPr>
          <p:cNvPr id="20" name="Group 19">
            <a:extLst>
              <a:ext uri="{FF2B5EF4-FFF2-40B4-BE49-F238E27FC236}">
                <a16:creationId xmlns:a16="http://schemas.microsoft.com/office/drawing/2014/main" id="{AE3AE9C7-7BE2-E9AE-9416-A3D606CFAEAE}"/>
              </a:ext>
            </a:extLst>
          </p:cNvPr>
          <p:cNvGrpSpPr/>
          <p:nvPr/>
        </p:nvGrpSpPr>
        <p:grpSpPr>
          <a:xfrm>
            <a:off x="9188993" y="4387254"/>
            <a:ext cx="3086011" cy="1705707"/>
            <a:chOff x="7797325" y="2884206"/>
            <a:chExt cx="3086011" cy="1705707"/>
          </a:xfrm>
        </p:grpSpPr>
        <p:pic>
          <p:nvPicPr>
            <p:cNvPr id="21" name="Picture 20" descr="A red cow with a black background&#10;&#10;AI-generated content may be incorrect.">
              <a:extLst>
                <a:ext uri="{FF2B5EF4-FFF2-40B4-BE49-F238E27FC236}">
                  <a16:creationId xmlns:a16="http://schemas.microsoft.com/office/drawing/2014/main" id="{03A8D111-F5EA-5042-BAA6-632ABE014FC4}"/>
                </a:ext>
              </a:extLst>
            </p:cNvPr>
            <p:cNvPicPr>
              <a:picLocks noChangeAspect="1"/>
            </p:cNvPicPr>
            <p:nvPr/>
          </p:nvPicPr>
          <p:blipFill>
            <a:blip r:embed="rId2">
              <a:duotone>
                <a:schemeClr val="accent3">
                  <a:shade val="45000"/>
                  <a:satMod val="135000"/>
                </a:schemeClr>
                <a:prstClr val="white"/>
              </a:duotone>
            </a:blip>
            <a:stretch>
              <a:fillRect/>
            </a:stretch>
          </p:blipFill>
          <p:spPr>
            <a:xfrm>
              <a:off x="8305281" y="2884206"/>
              <a:ext cx="2070100" cy="1600200"/>
            </a:xfrm>
            <a:prstGeom prst="rect">
              <a:avLst/>
            </a:prstGeom>
          </p:spPr>
        </p:pic>
        <p:sp>
          <p:nvSpPr>
            <p:cNvPr id="22" name="TextBox 21">
              <a:extLst>
                <a:ext uri="{FF2B5EF4-FFF2-40B4-BE49-F238E27FC236}">
                  <a16:creationId xmlns:a16="http://schemas.microsoft.com/office/drawing/2014/main" id="{76A17A7E-F488-8C5A-C4AA-0577C7668486}"/>
                </a:ext>
              </a:extLst>
            </p:cNvPr>
            <p:cNvSpPr txBox="1"/>
            <p:nvPr/>
          </p:nvSpPr>
          <p:spPr>
            <a:xfrm>
              <a:off x="7797325" y="4128248"/>
              <a:ext cx="3086011" cy="461665"/>
            </a:xfrm>
            <a:prstGeom prst="rect">
              <a:avLst/>
            </a:prstGeom>
            <a:noFill/>
          </p:spPr>
          <p:txBody>
            <a:bodyPr wrap="square" rtlCol="0">
              <a:spAutoFit/>
            </a:bodyPr>
            <a:lstStyle/>
            <a:p>
              <a:pPr algn="ctr"/>
              <a:r>
                <a:rPr lang="en-US" sz="2400" dirty="0"/>
                <a:t>5/8 Gir : 3/8 Holstein</a:t>
              </a:r>
            </a:p>
          </p:txBody>
        </p:sp>
      </p:grpSp>
      <p:grpSp>
        <p:nvGrpSpPr>
          <p:cNvPr id="23" name="Group 22">
            <a:extLst>
              <a:ext uri="{FF2B5EF4-FFF2-40B4-BE49-F238E27FC236}">
                <a16:creationId xmlns:a16="http://schemas.microsoft.com/office/drawing/2014/main" id="{AE6A5986-9B20-2208-FD72-2749404C8339}"/>
              </a:ext>
            </a:extLst>
          </p:cNvPr>
          <p:cNvGrpSpPr/>
          <p:nvPr/>
        </p:nvGrpSpPr>
        <p:grpSpPr>
          <a:xfrm>
            <a:off x="4332169" y="4387254"/>
            <a:ext cx="3459671" cy="1705707"/>
            <a:chOff x="7576500" y="2884206"/>
            <a:chExt cx="3459671" cy="1705707"/>
          </a:xfrm>
        </p:grpSpPr>
        <p:pic>
          <p:nvPicPr>
            <p:cNvPr id="24" name="Picture 23" descr="A red cow with a black background&#10;&#10;AI-generated content may be incorrect.">
              <a:extLst>
                <a:ext uri="{FF2B5EF4-FFF2-40B4-BE49-F238E27FC236}">
                  <a16:creationId xmlns:a16="http://schemas.microsoft.com/office/drawing/2014/main" id="{12A40339-8654-29DD-4A21-5A18C65AA98D}"/>
                </a:ext>
              </a:extLst>
            </p:cNvPr>
            <p:cNvPicPr>
              <a:picLocks noChangeAspect="1"/>
            </p:cNvPicPr>
            <p:nvPr/>
          </p:nvPicPr>
          <p:blipFill>
            <a:blip r:embed="rId2">
              <a:duotone>
                <a:schemeClr val="accent3">
                  <a:shade val="45000"/>
                  <a:satMod val="135000"/>
                </a:schemeClr>
                <a:prstClr val="white"/>
              </a:duotone>
            </a:blip>
            <a:stretch>
              <a:fillRect/>
            </a:stretch>
          </p:blipFill>
          <p:spPr>
            <a:xfrm>
              <a:off x="8305281" y="2884206"/>
              <a:ext cx="2070100" cy="1600200"/>
            </a:xfrm>
            <a:prstGeom prst="rect">
              <a:avLst/>
            </a:prstGeom>
          </p:spPr>
        </p:pic>
        <p:sp>
          <p:nvSpPr>
            <p:cNvPr id="25" name="TextBox 24">
              <a:extLst>
                <a:ext uri="{FF2B5EF4-FFF2-40B4-BE49-F238E27FC236}">
                  <a16:creationId xmlns:a16="http://schemas.microsoft.com/office/drawing/2014/main" id="{CB5C434D-7E8B-986C-27B1-144E0889431E}"/>
                </a:ext>
              </a:extLst>
            </p:cNvPr>
            <p:cNvSpPr txBox="1"/>
            <p:nvPr/>
          </p:nvSpPr>
          <p:spPr>
            <a:xfrm>
              <a:off x="7576500" y="4128248"/>
              <a:ext cx="3459671" cy="461665"/>
            </a:xfrm>
            <a:prstGeom prst="rect">
              <a:avLst/>
            </a:prstGeom>
            <a:noFill/>
          </p:spPr>
          <p:txBody>
            <a:bodyPr wrap="square" rtlCol="0">
              <a:spAutoFit/>
            </a:bodyPr>
            <a:lstStyle/>
            <a:p>
              <a:pPr algn="ctr"/>
              <a:r>
                <a:rPr lang="en-US" sz="2400" dirty="0"/>
                <a:t>5/16 Gir : 11/16 Holstein</a:t>
              </a:r>
            </a:p>
          </p:txBody>
        </p:sp>
      </p:grpSp>
      <p:grpSp>
        <p:nvGrpSpPr>
          <p:cNvPr id="26" name="Group 25">
            <a:extLst>
              <a:ext uri="{FF2B5EF4-FFF2-40B4-BE49-F238E27FC236}">
                <a16:creationId xmlns:a16="http://schemas.microsoft.com/office/drawing/2014/main" id="{D6E4F6B8-4549-D2F9-860E-62391132AB33}"/>
              </a:ext>
            </a:extLst>
          </p:cNvPr>
          <p:cNvGrpSpPr/>
          <p:nvPr/>
        </p:nvGrpSpPr>
        <p:grpSpPr>
          <a:xfrm>
            <a:off x="-89582" y="4387254"/>
            <a:ext cx="3459672" cy="1705707"/>
            <a:chOff x="7700315" y="2884206"/>
            <a:chExt cx="3459672" cy="1705707"/>
          </a:xfrm>
        </p:grpSpPr>
        <p:pic>
          <p:nvPicPr>
            <p:cNvPr id="27" name="Picture 26" descr="A red cow with a black background&#10;&#10;AI-generated content may be incorrect.">
              <a:extLst>
                <a:ext uri="{FF2B5EF4-FFF2-40B4-BE49-F238E27FC236}">
                  <a16:creationId xmlns:a16="http://schemas.microsoft.com/office/drawing/2014/main" id="{109CB54B-E610-AD61-2EE5-7017A011C7C8}"/>
                </a:ext>
              </a:extLst>
            </p:cNvPr>
            <p:cNvPicPr>
              <a:picLocks noChangeAspect="1"/>
            </p:cNvPicPr>
            <p:nvPr/>
          </p:nvPicPr>
          <p:blipFill>
            <a:blip r:embed="rId2">
              <a:duotone>
                <a:schemeClr val="accent3">
                  <a:shade val="45000"/>
                  <a:satMod val="135000"/>
                </a:schemeClr>
                <a:prstClr val="white"/>
              </a:duotone>
            </a:blip>
            <a:stretch>
              <a:fillRect/>
            </a:stretch>
          </p:blipFill>
          <p:spPr>
            <a:xfrm>
              <a:off x="8305281" y="2884206"/>
              <a:ext cx="2070100" cy="1600200"/>
            </a:xfrm>
            <a:prstGeom prst="rect">
              <a:avLst/>
            </a:prstGeom>
          </p:spPr>
        </p:pic>
        <p:sp>
          <p:nvSpPr>
            <p:cNvPr id="28" name="TextBox 27">
              <a:extLst>
                <a:ext uri="{FF2B5EF4-FFF2-40B4-BE49-F238E27FC236}">
                  <a16:creationId xmlns:a16="http://schemas.microsoft.com/office/drawing/2014/main" id="{5750AE91-15C6-18AB-70BE-28B394CB4C87}"/>
                </a:ext>
              </a:extLst>
            </p:cNvPr>
            <p:cNvSpPr txBox="1"/>
            <p:nvPr/>
          </p:nvSpPr>
          <p:spPr>
            <a:xfrm>
              <a:off x="7700315" y="4128248"/>
              <a:ext cx="3459672" cy="461665"/>
            </a:xfrm>
            <a:prstGeom prst="rect">
              <a:avLst/>
            </a:prstGeom>
            <a:noFill/>
          </p:spPr>
          <p:txBody>
            <a:bodyPr wrap="square" rtlCol="0">
              <a:spAutoFit/>
            </a:bodyPr>
            <a:lstStyle/>
            <a:p>
              <a:pPr algn="ctr"/>
              <a:r>
                <a:rPr lang="en-US" sz="2400" dirty="0"/>
                <a:t>13/16 Gir : 3/16 Holstein</a:t>
              </a:r>
            </a:p>
          </p:txBody>
        </p:sp>
      </p:grpSp>
      <p:sp>
        <p:nvSpPr>
          <p:cNvPr id="30" name="Right Arrow 29">
            <a:extLst>
              <a:ext uri="{FF2B5EF4-FFF2-40B4-BE49-F238E27FC236}">
                <a16:creationId xmlns:a16="http://schemas.microsoft.com/office/drawing/2014/main" id="{DD127BB6-6CD6-C699-D3E9-5137259687EC}"/>
              </a:ext>
            </a:extLst>
          </p:cNvPr>
          <p:cNvSpPr/>
          <p:nvPr/>
        </p:nvSpPr>
        <p:spPr>
          <a:xfrm rot="5400000">
            <a:off x="5721446" y="1977768"/>
            <a:ext cx="749104" cy="650226"/>
          </a:xfrm>
          <a:prstGeom prst="rightArrow">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ight Arrow 30">
            <a:extLst>
              <a:ext uri="{FF2B5EF4-FFF2-40B4-BE49-F238E27FC236}">
                <a16:creationId xmlns:a16="http://schemas.microsoft.com/office/drawing/2014/main" id="{49721FAF-C050-F9D8-D959-B9CF4EB2F250}"/>
              </a:ext>
            </a:extLst>
          </p:cNvPr>
          <p:cNvSpPr/>
          <p:nvPr/>
        </p:nvSpPr>
        <p:spPr>
          <a:xfrm rot="5400000">
            <a:off x="5781764" y="4027412"/>
            <a:ext cx="603072" cy="650226"/>
          </a:xfrm>
          <a:prstGeom prst="rightArrow">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ight Arrow 31">
            <a:extLst>
              <a:ext uri="{FF2B5EF4-FFF2-40B4-BE49-F238E27FC236}">
                <a16:creationId xmlns:a16="http://schemas.microsoft.com/office/drawing/2014/main" id="{6FD0CD5A-FDB8-8FF5-45DA-0C788083E23D}"/>
              </a:ext>
            </a:extLst>
          </p:cNvPr>
          <p:cNvSpPr/>
          <p:nvPr/>
        </p:nvSpPr>
        <p:spPr>
          <a:xfrm rot="5400000">
            <a:off x="1338718" y="4039961"/>
            <a:ext cx="603072" cy="650226"/>
          </a:xfrm>
          <a:prstGeom prst="rightArrow">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ight Arrow 32">
            <a:extLst>
              <a:ext uri="{FF2B5EF4-FFF2-40B4-BE49-F238E27FC236}">
                <a16:creationId xmlns:a16="http://schemas.microsoft.com/office/drawing/2014/main" id="{26B0B6F1-914F-3D53-5052-CFD6848D2A8E}"/>
              </a:ext>
            </a:extLst>
          </p:cNvPr>
          <p:cNvSpPr/>
          <p:nvPr/>
        </p:nvSpPr>
        <p:spPr>
          <a:xfrm rot="5400000">
            <a:off x="10430462" y="4039961"/>
            <a:ext cx="603072" cy="650226"/>
          </a:xfrm>
          <a:prstGeom prst="rightArrow">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ight Arrow 33">
            <a:extLst>
              <a:ext uri="{FF2B5EF4-FFF2-40B4-BE49-F238E27FC236}">
                <a16:creationId xmlns:a16="http://schemas.microsoft.com/office/drawing/2014/main" id="{B369FC62-337F-D2E9-08B7-B1B8DE3CDEB4}"/>
              </a:ext>
            </a:extLst>
          </p:cNvPr>
          <p:cNvSpPr/>
          <p:nvPr/>
        </p:nvSpPr>
        <p:spPr>
          <a:xfrm rot="8076046">
            <a:off x="2911837" y="1937988"/>
            <a:ext cx="1396865" cy="650226"/>
          </a:xfrm>
          <a:prstGeom prst="rightArrow">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ight Arrow 34">
            <a:extLst>
              <a:ext uri="{FF2B5EF4-FFF2-40B4-BE49-F238E27FC236}">
                <a16:creationId xmlns:a16="http://schemas.microsoft.com/office/drawing/2014/main" id="{9EE579F1-E0C5-BC6E-DA44-818AF4A3A83D}"/>
              </a:ext>
            </a:extLst>
          </p:cNvPr>
          <p:cNvSpPr/>
          <p:nvPr/>
        </p:nvSpPr>
        <p:spPr>
          <a:xfrm rot="2789817">
            <a:off x="7852611" y="1933160"/>
            <a:ext cx="1396865" cy="650226"/>
          </a:xfrm>
          <a:prstGeom prst="rightArrow">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767894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5CEAB-B929-D2D1-B740-936B1201EFC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35C8AC9-08A2-4F4E-CB5E-43B23AB2F807}"/>
              </a:ext>
            </a:extLst>
          </p:cNvPr>
          <p:cNvSpPr>
            <a:spLocks noGrp="1"/>
          </p:cNvSpPr>
          <p:nvPr>
            <p:ph type="title"/>
          </p:nvPr>
        </p:nvSpPr>
        <p:spPr/>
        <p:txBody>
          <a:bodyPr/>
          <a:lstStyle/>
          <a:p>
            <a:r>
              <a:rPr lang="en-US" dirty="0"/>
              <a:t>What if the herdbook is closed?</a:t>
            </a:r>
          </a:p>
        </p:txBody>
      </p:sp>
      <p:sp>
        <p:nvSpPr>
          <p:cNvPr id="31" name="Content Placeholder 30">
            <a:extLst>
              <a:ext uri="{FF2B5EF4-FFF2-40B4-BE49-F238E27FC236}">
                <a16:creationId xmlns:a16="http://schemas.microsoft.com/office/drawing/2014/main" id="{661992F3-7BA8-C732-ED88-B4867EB33321}"/>
              </a:ext>
            </a:extLst>
          </p:cNvPr>
          <p:cNvSpPr>
            <a:spLocks noGrp="1"/>
          </p:cNvSpPr>
          <p:nvPr>
            <p:ph idx="1"/>
          </p:nvPr>
        </p:nvSpPr>
        <p:spPr>
          <a:xfrm>
            <a:off x="6096000" y="1854810"/>
            <a:ext cx="5473700" cy="4158252"/>
          </a:xfrm>
        </p:spPr>
        <p:txBody>
          <a:bodyPr>
            <a:normAutofit lnSpcReduction="10000"/>
          </a:bodyPr>
          <a:lstStyle/>
          <a:p>
            <a:r>
              <a:rPr lang="en-US" dirty="0"/>
              <a:t>Girolando is now a synthetic breed</a:t>
            </a:r>
          </a:p>
          <a:p>
            <a:r>
              <a:rPr lang="en-US" dirty="0"/>
              <a:t>Only animals with parents in the herdbook can be registered</a:t>
            </a:r>
          </a:p>
          <a:p>
            <a:r>
              <a:rPr lang="en-US" dirty="0"/>
              <a:t>Heterosis erodes over time</a:t>
            </a:r>
          </a:p>
          <a:p>
            <a:r>
              <a:rPr lang="en-US" dirty="0"/>
              <a:t>Genetic evaluations are much easier to compute</a:t>
            </a:r>
          </a:p>
        </p:txBody>
      </p:sp>
      <p:grpSp>
        <p:nvGrpSpPr>
          <p:cNvPr id="2" name="Group 1">
            <a:extLst>
              <a:ext uri="{FF2B5EF4-FFF2-40B4-BE49-F238E27FC236}">
                <a16:creationId xmlns:a16="http://schemas.microsoft.com/office/drawing/2014/main" id="{4CCF2853-55CB-FBEF-1534-0DEE864F0689}"/>
              </a:ext>
            </a:extLst>
          </p:cNvPr>
          <p:cNvGrpSpPr/>
          <p:nvPr/>
        </p:nvGrpSpPr>
        <p:grpSpPr>
          <a:xfrm>
            <a:off x="327271" y="1854810"/>
            <a:ext cx="5636921" cy="3859059"/>
            <a:chOff x="327271" y="1854810"/>
            <a:chExt cx="5636921" cy="3859059"/>
          </a:xfrm>
        </p:grpSpPr>
        <p:grpSp>
          <p:nvGrpSpPr>
            <p:cNvPr id="41" name="Group 40">
              <a:extLst>
                <a:ext uri="{FF2B5EF4-FFF2-40B4-BE49-F238E27FC236}">
                  <a16:creationId xmlns:a16="http://schemas.microsoft.com/office/drawing/2014/main" id="{766D928E-C446-1935-A3A8-4072056A0D5D}"/>
                </a:ext>
              </a:extLst>
            </p:cNvPr>
            <p:cNvGrpSpPr/>
            <p:nvPr/>
          </p:nvGrpSpPr>
          <p:grpSpPr>
            <a:xfrm>
              <a:off x="327271" y="1854810"/>
              <a:ext cx="5611310" cy="3859059"/>
              <a:chOff x="596900" y="1854810"/>
              <a:chExt cx="5611310" cy="3859059"/>
            </a:xfrm>
          </p:grpSpPr>
          <p:pic>
            <p:nvPicPr>
              <p:cNvPr id="20" name="Picture 19" descr="A red cow with a black background&#10;&#10;AI-generated content may be incorrect.">
                <a:extLst>
                  <a:ext uri="{FF2B5EF4-FFF2-40B4-BE49-F238E27FC236}">
                    <a16:creationId xmlns:a16="http://schemas.microsoft.com/office/drawing/2014/main" id="{C259E984-975B-AEBC-217D-AF653890038D}"/>
                  </a:ext>
                </a:extLst>
              </p:cNvPr>
              <p:cNvPicPr>
                <a:picLocks noChangeAspect="1"/>
              </p:cNvPicPr>
              <p:nvPr/>
            </p:nvPicPr>
            <p:blipFill>
              <a:blip r:embed="rId2">
                <a:duotone>
                  <a:schemeClr val="accent3">
                    <a:shade val="45000"/>
                    <a:satMod val="135000"/>
                  </a:schemeClr>
                  <a:prstClr val="white"/>
                </a:duotone>
              </a:blip>
              <a:stretch>
                <a:fillRect/>
              </a:stretch>
            </p:blipFill>
            <p:spPr>
              <a:xfrm>
                <a:off x="3061768" y="1854810"/>
                <a:ext cx="2070100" cy="1600200"/>
              </a:xfrm>
              <a:prstGeom prst="rect">
                <a:avLst/>
              </a:prstGeom>
            </p:spPr>
          </p:pic>
          <p:pic>
            <p:nvPicPr>
              <p:cNvPr id="3" name="Picture 2" descr="A red cow with black background&#10;&#10;AI-generated content may be incorrect.">
                <a:extLst>
                  <a:ext uri="{FF2B5EF4-FFF2-40B4-BE49-F238E27FC236}">
                    <a16:creationId xmlns:a16="http://schemas.microsoft.com/office/drawing/2014/main" id="{865B9437-9765-696E-C113-BE9500B1D5AF}"/>
                  </a:ext>
                </a:extLst>
              </p:cNvPr>
              <p:cNvPicPr>
                <a:picLocks noChangeAspect="1"/>
              </p:cNvPicPr>
              <p:nvPr/>
            </p:nvPicPr>
            <p:blipFill>
              <a:blip r:embed="rId3">
                <a:duotone>
                  <a:schemeClr val="accent3">
                    <a:shade val="45000"/>
                    <a:satMod val="135000"/>
                  </a:schemeClr>
                  <a:prstClr val="white"/>
                </a:duotone>
              </a:blip>
              <a:stretch>
                <a:fillRect/>
              </a:stretch>
            </p:blipFill>
            <p:spPr>
              <a:xfrm>
                <a:off x="596900" y="1854810"/>
                <a:ext cx="2070100" cy="1600200"/>
              </a:xfrm>
              <a:prstGeom prst="rect">
                <a:avLst/>
              </a:prstGeom>
            </p:spPr>
          </p:pic>
          <p:grpSp>
            <p:nvGrpSpPr>
              <p:cNvPr id="5" name="Group 4">
                <a:extLst>
                  <a:ext uri="{FF2B5EF4-FFF2-40B4-BE49-F238E27FC236}">
                    <a16:creationId xmlns:a16="http://schemas.microsoft.com/office/drawing/2014/main" id="{376B5638-F349-985E-BE54-EB9D35E23EF5}"/>
                  </a:ext>
                </a:extLst>
              </p:cNvPr>
              <p:cNvGrpSpPr/>
              <p:nvPr/>
            </p:nvGrpSpPr>
            <p:grpSpPr>
              <a:xfrm>
                <a:off x="2523853" y="2714292"/>
                <a:ext cx="681063" cy="852455"/>
                <a:chOff x="5591150" y="2100261"/>
                <a:chExt cx="681063" cy="852455"/>
              </a:xfrm>
            </p:grpSpPr>
            <p:cxnSp>
              <p:nvCxnSpPr>
                <p:cNvPr id="7" name="Straight Connector 6">
                  <a:extLst>
                    <a:ext uri="{FF2B5EF4-FFF2-40B4-BE49-F238E27FC236}">
                      <a16:creationId xmlns:a16="http://schemas.microsoft.com/office/drawing/2014/main" id="{D77A9432-26AA-E25D-B78C-21A79C11135C}"/>
                    </a:ext>
                  </a:extLst>
                </p:cNvPr>
                <p:cNvCxnSpPr/>
                <p:nvPr/>
              </p:nvCxnSpPr>
              <p:spPr>
                <a:xfrm>
                  <a:off x="5591150" y="2100261"/>
                  <a:ext cx="681063" cy="0"/>
                </a:xfrm>
                <a:prstGeom prst="line">
                  <a:avLst/>
                </a:prstGeom>
                <a:ln w="38100"/>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7FF3B3E4-984C-8CBE-16EB-205AAACD05D8}"/>
                    </a:ext>
                  </a:extLst>
                </p:cNvPr>
                <p:cNvCxnSpPr>
                  <a:cxnSpLocks/>
                </p:cNvCxnSpPr>
                <p:nvPr/>
              </p:nvCxnSpPr>
              <p:spPr>
                <a:xfrm>
                  <a:off x="5917370" y="2100261"/>
                  <a:ext cx="0" cy="852455"/>
                </a:xfrm>
                <a:prstGeom prst="line">
                  <a:avLst/>
                </a:prstGeom>
                <a:ln w="38100"/>
              </p:spPr>
              <p:style>
                <a:lnRef idx="2">
                  <a:schemeClr val="accent1"/>
                </a:lnRef>
                <a:fillRef idx="0">
                  <a:schemeClr val="accent1"/>
                </a:fillRef>
                <a:effectRef idx="1">
                  <a:schemeClr val="accent1"/>
                </a:effectRef>
                <a:fontRef idx="minor">
                  <a:schemeClr val="tx1"/>
                </a:fontRef>
              </p:style>
            </p:cxnSp>
          </p:grpSp>
          <p:sp>
            <p:nvSpPr>
              <p:cNvPr id="22" name="TextBox 21">
                <a:extLst>
                  <a:ext uri="{FF2B5EF4-FFF2-40B4-BE49-F238E27FC236}">
                    <a16:creationId xmlns:a16="http://schemas.microsoft.com/office/drawing/2014/main" id="{155C45B4-90D1-ECCA-C264-5EAE9FB7EC29}"/>
                  </a:ext>
                </a:extLst>
              </p:cNvPr>
              <p:cNvSpPr txBox="1"/>
              <p:nvPr/>
            </p:nvSpPr>
            <p:spPr>
              <a:xfrm>
                <a:off x="596900" y="3140519"/>
                <a:ext cx="2070100" cy="461665"/>
              </a:xfrm>
              <a:prstGeom prst="rect">
                <a:avLst/>
              </a:prstGeom>
              <a:noFill/>
            </p:spPr>
            <p:txBody>
              <a:bodyPr wrap="square" rtlCol="0">
                <a:spAutoFit/>
              </a:bodyPr>
              <a:lstStyle/>
              <a:p>
                <a:pPr algn="ctr"/>
                <a:r>
                  <a:rPr lang="en-US" sz="2400" dirty="0"/>
                  <a:t>Girolando bull</a:t>
                </a:r>
              </a:p>
            </p:txBody>
          </p:sp>
          <p:sp>
            <p:nvSpPr>
              <p:cNvPr id="24" name="TextBox 23">
                <a:extLst>
                  <a:ext uri="{FF2B5EF4-FFF2-40B4-BE49-F238E27FC236}">
                    <a16:creationId xmlns:a16="http://schemas.microsoft.com/office/drawing/2014/main" id="{C93D6001-30E3-7326-A667-61AFDBF33D9B}"/>
                  </a:ext>
                </a:extLst>
              </p:cNvPr>
              <p:cNvSpPr txBox="1"/>
              <p:nvPr/>
            </p:nvSpPr>
            <p:spPr>
              <a:xfrm>
                <a:off x="2955921" y="3112110"/>
                <a:ext cx="2281794" cy="461665"/>
              </a:xfrm>
              <a:prstGeom prst="rect">
                <a:avLst/>
              </a:prstGeom>
              <a:noFill/>
            </p:spPr>
            <p:txBody>
              <a:bodyPr wrap="square" rtlCol="0">
                <a:spAutoFit/>
              </a:bodyPr>
              <a:lstStyle/>
              <a:p>
                <a:pPr algn="ctr"/>
                <a:r>
                  <a:rPr lang="en-US" sz="2400" dirty="0"/>
                  <a:t>Girolando cow</a:t>
                </a:r>
              </a:p>
            </p:txBody>
          </p:sp>
          <p:pic>
            <p:nvPicPr>
              <p:cNvPr id="26" name="Picture 25" descr="A red cow with a black background&#10;&#10;AI-generated content may be incorrect.">
                <a:extLst>
                  <a:ext uri="{FF2B5EF4-FFF2-40B4-BE49-F238E27FC236}">
                    <a16:creationId xmlns:a16="http://schemas.microsoft.com/office/drawing/2014/main" id="{10182AB5-7DF1-18B4-DE5D-F0753D146B62}"/>
                  </a:ext>
                </a:extLst>
              </p:cNvPr>
              <p:cNvPicPr>
                <a:picLocks noChangeAspect="1"/>
              </p:cNvPicPr>
              <p:nvPr/>
            </p:nvPicPr>
            <p:blipFill>
              <a:blip r:embed="rId2">
                <a:duotone>
                  <a:schemeClr val="accent3">
                    <a:shade val="45000"/>
                    <a:satMod val="135000"/>
                  </a:schemeClr>
                  <a:prstClr val="white"/>
                </a:duotone>
              </a:blip>
              <a:stretch>
                <a:fillRect/>
              </a:stretch>
            </p:blipFill>
            <p:spPr>
              <a:xfrm>
                <a:off x="1815023" y="3399594"/>
                <a:ext cx="2070100" cy="1600200"/>
              </a:xfrm>
              <a:prstGeom prst="rect">
                <a:avLst/>
              </a:prstGeom>
            </p:spPr>
          </p:pic>
          <p:pic>
            <p:nvPicPr>
              <p:cNvPr id="27" name="Picture 26" descr="A red cow with black background&#10;&#10;AI-generated content may be incorrect.">
                <a:extLst>
                  <a:ext uri="{FF2B5EF4-FFF2-40B4-BE49-F238E27FC236}">
                    <a16:creationId xmlns:a16="http://schemas.microsoft.com/office/drawing/2014/main" id="{97943397-C959-6557-E382-E2CC1025F883}"/>
                  </a:ext>
                </a:extLst>
              </p:cNvPr>
              <p:cNvPicPr>
                <a:picLocks noChangeAspect="1"/>
              </p:cNvPicPr>
              <p:nvPr/>
            </p:nvPicPr>
            <p:blipFill>
              <a:blip r:embed="rId3">
                <a:duotone>
                  <a:schemeClr val="accent3">
                    <a:shade val="45000"/>
                    <a:satMod val="135000"/>
                  </a:schemeClr>
                  <a:prstClr val="white"/>
                </a:duotone>
              </a:blip>
              <a:stretch>
                <a:fillRect/>
              </a:stretch>
            </p:blipFill>
            <p:spPr>
              <a:xfrm>
                <a:off x="4138110" y="3399594"/>
                <a:ext cx="2070100" cy="1600200"/>
              </a:xfrm>
              <a:prstGeom prst="rect">
                <a:avLst/>
              </a:prstGeom>
            </p:spPr>
          </p:pic>
          <p:grpSp>
            <p:nvGrpSpPr>
              <p:cNvPr id="28" name="Group 27">
                <a:extLst>
                  <a:ext uri="{FF2B5EF4-FFF2-40B4-BE49-F238E27FC236}">
                    <a16:creationId xmlns:a16="http://schemas.microsoft.com/office/drawing/2014/main" id="{E25128FC-E8C5-6519-4CFA-4C0B558B6066}"/>
                  </a:ext>
                </a:extLst>
              </p:cNvPr>
              <p:cNvGrpSpPr/>
              <p:nvPr/>
            </p:nvGrpSpPr>
            <p:grpSpPr>
              <a:xfrm>
                <a:off x="3727710" y="4217973"/>
                <a:ext cx="681063" cy="852455"/>
                <a:chOff x="5591150" y="2100261"/>
                <a:chExt cx="681063" cy="852455"/>
              </a:xfrm>
            </p:grpSpPr>
            <p:cxnSp>
              <p:nvCxnSpPr>
                <p:cNvPr id="29" name="Straight Connector 28">
                  <a:extLst>
                    <a:ext uri="{FF2B5EF4-FFF2-40B4-BE49-F238E27FC236}">
                      <a16:creationId xmlns:a16="http://schemas.microsoft.com/office/drawing/2014/main" id="{333E20F8-74CF-250B-D7DE-5087B944B461}"/>
                    </a:ext>
                  </a:extLst>
                </p:cNvPr>
                <p:cNvCxnSpPr/>
                <p:nvPr/>
              </p:nvCxnSpPr>
              <p:spPr>
                <a:xfrm>
                  <a:off x="5591150" y="2100261"/>
                  <a:ext cx="681063" cy="0"/>
                </a:xfrm>
                <a:prstGeom prst="line">
                  <a:avLst/>
                </a:prstGeom>
                <a:ln w="38100"/>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A9CE9CBB-6651-98A7-B45F-D8398A2297EC}"/>
                    </a:ext>
                  </a:extLst>
                </p:cNvPr>
                <p:cNvCxnSpPr>
                  <a:cxnSpLocks/>
                </p:cNvCxnSpPr>
                <p:nvPr/>
              </p:nvCxnSpPr>
              <p:spPr>
                <a:xfrm>
                  <a:off x="5917370" y="2100261"/>
                  <a:ext cx="0" cy="852455"/>
                </a:xfrm>
                <a:prstGeom prst="line">
                  <a:avLst/>
                </a:prstGeom>
                <a:ln w="38100"/>
              </p:spPr>
              <p:style>
                <a:lnRef idx="2">
                  <a:schemeClr val="accent1"/>
                </a:lnRef>
                <a:fillRef idx="0">
                  <a:schemeClr val="accent1"/>
                </a:fillRef>
                <a:effectRef idx="1">
                  <a:schemeClr val="accent1"/>
                </a:effectRef>
                <a:fontRef idx="minor">
                  <a:schemeClr val="tx1"/>
                </a:fontRef>
              </p:style>
            </p:cxnSp>
          </p:grpSp>
          <p:sp>
            <p:nvSpPr>
              <p:cNvPr id="35" name="TextBox 34">
                <a:extLst>
                  <a:ext uri="{FF2B5EF4-FFF2-40B4-BE49-F238E27FC236}">
                    <a16:creationId xmlns:a16="http://schemas.microsoft.com/office/drawing/2014/main" id="{737F1F38-21FE-BC04-9017-CA1F25BAF76E}"/>
                  </a:ext>
                </a:extLst>
              </p:cNvPr>
              <p:cNvSpPr txBox="1"/>
              <p:nvPr/>
            </p:nvSpPr>
            <p:spPr>
              <a:xfrm>
                <a:off x="3325508" y="5067538"/>
                <a:ext cx="1456844" cy="646331"/>
              </a:xfrm>
              <a:prstGeom prst="rect">
                <a:avLst/>
              </a:prstGeom>
              <a:noFill/>
            </p:spPr>
            <p:txBody>
              <a:bodyPr wrap="square" rtlCol="0">
                <a:spAutoFit/>
              </a:bodyPr>
              <a:lstStyle/>
              <a:p>
                <a:pPr algn="ctr"/>
                <a:r>
                  <a:rPr lang="en-US" sz="3600" dirty="0"/>
                  <a:t>Etc.</a:t>
                </a:r>
              </a:p>
            </p:txBody>
          </p:sp>
          <p:sp>
            <p:nvSpPr>
              <p:cNvPr id="36" name="TextBox 35">
                <a:extLst>
                  <a:ext uri="{FF2B5EF4-FFF2-40B4-BE49-F238E27FC236}">
                    <a16:creationId xmlns:a16="http://schemas.microsoft.com/office/drawing/2014/main" id="{163A32F1-77F3-6B20-230B-4CC8A42BCD6A}"/>
                  </a:ext>
                </a:extLst>
              </p:cNvPr>
              <p:cNvSpPr txBox="1"/>
              <p:nvPr/>
            </p:nvSpPr>
            <p:spPr>
              <a:xfrm>
                <a:off x="1730047" y="4621623"/>
                <a:ext cx="2281794" cy="461665"/>
              </a:xfrm>
              <a:prstGeom prst="rect">
                <a:avLst/>
              </a:prstGeom>
              <a:noFill/>
            </p:spPr>
            <p:txBody>
              <a:bodyPr wrap="square" rtlCol="0">
                <a:spAutoFit/>
              </a:bodyPr>
              <a:lstStyle/>
              <a:p>
                <a:pPr algn="ctr"/>
                <a:r>
                  <a:rPr lang="en-US" sz="2400" dirty="0"/>
                  <a:t>Girolando cow</a:t>
                </a:r>
              </a:p>
            </p:txBody>
          </p:sp>
        </p:grpSp>
        <p:sp>
          <p:nvSpPr>
            <p:cNvPr id="40" name="TextBox 39">
              <a:extLst>
                <a:ext uri="{FF2B5EF4-FFF2-40B4-BE49-F238E27FC236}">
                  <a16:creationId xmlns:a16="http://schemas.microsoft.com/office/drawing/2014/main" id="{B0FAA960-AD70-51BB-7C62-DA131A2E9EA1}"/>
                </a:ext>
              </a:extLst>
            </p:cNvPr>
            <p:cNvSpPr txBox="1"/>
            <p:nvPr/>
          </p:nvSpPr>
          <p:spPr>
            <a:xfrm>
              <a:off x="3894092" y="4621623"/>
              <a:ext cx="2070100" cy="461665"/>
            </a:xfrm>
            <a:prstGeom prst="rect">
              <a:avLst/>
            </a:prstGeom>
            <a:noFill/>
          </p:spPr>
          <p:txBody>
            <a:bodyPr wrap="square" rtlCol="0">
              <a:spAutoFit/>
            </a:bodyPr>
            <a:lstStyle/>
            <a:p>
              <a:pPr algn="ctr"/>
              <a:r>
                <a:rPr lang="en-US" sz="2400" dirty="0"/>
                <a:t>Girolando bull</a:t>
              </a:r>
            </a:p>
          </p:txBody>
        </p:sp>
      </p:grpSp>
    </p:spTree>
    <p:extLst>
      <p:ext uri="{BB962C8B-B14F-4D97-AF65-F5344CB8AC3E}">
        <p14:creationId xmlns:p14="http://schemas.microsoft.com/office/powerpoint/2010/main" val="3657162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596900" y="1877388"/>
            <a:ext cx="5307189" cy="4158252"/>
          </a:xfrm>
        </p:spPr>
        <p:txBody>
          <a:bodyPr>
            <a:normAutofit/>
          </a:bodyPr>
          <a:lstStyle/>
          <a:p>
            <a:pPr>
              <a:spcBef>
                <a:spcPts val="0"/>
              </a:spcBef>
              <a:spcAft>
                <a:spcPts val="1000"/>
              </a:spcAft>
            </a:pPr>
            <a:r>
              <a:rPr lang="en-US" dirty="0"/>
              <a:t>How does genetic improvement work?</a:t>
            </a:r>
          </a:p>
          <a:p>
            <a:pPr>
              <a:spcBef>
                <a:spcPts val="0"/>
              </a:spcBef>
              <a:spcAft>
                <a:spcPts val="1000"/>
              </a:spcAft>
            </a:pPr>
            <a:r>
              <a:rPr lang="en-US" dirty="0"/>
              <a:t>How are multi-breed and single-breed populations different?</a:t>
            </a:r>
          </a:p>
          <a:p>
            <a:pPr>
              <a:spcBef>
                <a:spcPts val="0"/>
              </a:spcBef>
              <a:spcAft>
                <a:spcPts val="1000"/>
              </a:spcAft>
            </a:pPr>
            <a:r>
              <a:rPr lang="en-US" dirty="0"/>
              <a:t>Possibilities for the Girolando breed</a:t>
            </a:r>
          </a:p>
        </p:txBody>
      </p:sp>
      <p:sp>
        <p:nvSpPr>
          <p:cNvPr id="4" name="Title 3"/>
          <p:cNvSpPr>
            <a:spLocks noGrp="1"/>
          </p:cNvSpPr>
          <p:nvPr>
            <p:ph type="title"/>
          </p:nvPr>
        </p:nvSpPr>
        <p:spPr/>
        <p:txBody>
          <a:bodyPr>
            <a:normAutofit/>
          </a:bodyPr>
          <a:lstStyle/>
          <a:p>
            <a:r>
              <a:rPr lang="en-US" dirty="0"/>
              <a:t>Topics</a:t>
            </a:r>
          </a:p>
        </p:txBody>
      </p:sp>
      <p:grpSp>
        <p:nvGrpSpPr>
          <p:cNvPr id="8" name="Group 7">
            <a:extLst>
              <a:ext uri="{FF2B5EF4-FFF2-40B4-BE49-F238E27FC236}">
                <a16:creationId xmlns:a16="http://schemas.microsoft.com/office/drawing/2014/main" id="{167BD07F-C1DA-30AB-D82B-A2AAC2F6CC49}"/>
              </a:ext>
            </a:extLst>
          </p:cNvPr>
          <p:cNvGrpSpPr/>
          <p:nvPr/>
        </p:nvGrpSpPr>
        <p:grpSpPr>
          <a:xfrm>
            <a:off x="5904089" y="790737"/>
            <a:ext cx="6089984" cy="5550932"/>
            <a:chOff x="5904089" y="790737"/>
            <a:chExt cx="6089984" cy="5550932"/>
          </a:xfrm>
        </p:grpSpPr>
        <p:pic>
          <p:nvPicPr>
            <p:cNvPr id="3" name="Picture 2" descr="A group of cows in a field&#10;&#10;AI-generated content may be incorrect.">
              <a:extLst>
                <a:ext uri="{FF2B5EF4-FFF2-40B4-BE49-F238E27FC236}">
                  <a16:creationId xmlns:a16="http://schemas.microsoft.com/office/drawing/2014/main" id="{1084BD53-E387-D371-7E36-9B429B8844D6}"/>
                </a:ext>
              </a:extLst>
            </p:cNvPr>
            <p:cNvPicPr>
              <a:picLocks noChangeAspect="1"/>
            </p:cNvPicPr>
            <p:nvPr/>
          </p:nvPicPr>
          <p:blipFill>
            <a:blip r:embed="rId2"/>
            <a:srcRect r="21646"/>
            <a:stretch>
              <a:fillRect/>
            </a:stretch>
          </p:blipFill>
          <p:spPr>
            <a:xfrm>
              <a:off x="5904089" y="790737"/>
              <a:ext cx="6089984" cy="5181600"/>
            </a:xfrm>
            <a:prstGeom prst="rect">
              <a:avLst/>
            </a:prstGeom>
          </p:spPr>
        </p:pic>
        <p:sp>
          <p:nvSpPr>
            <p:cNvPr id="7" name="TextBox 6">
              <a:extLst>
                <a:ext uri="{FF2B5EF4-FFF2-40B4-BE49-F238E27FC236}">
                  <a16:creationId xmlns:a16="http://schemas.microsoft.com/office/drawing/2014/main" id="{E36E9D2B-DFDB-6641-0050-5580C26BF4C0}"/>
                </a:ext>
              </a:extLst>
            </p:cNvPr>
            <p:cNvSpPr txBox="1"/>
            <p:nvPr/>
          </p:nvSpPr>
          <p:spPr>
            <a:xfrm>
              <a:off x="5904089" y="5972337"/>
              <a:ext cx="5951027" cy="369332"/>
            </a:xfrm>
            <a:prstGeom prst="rect">
              <a:avLst/>
            </a:prstGeom>
            <a:noFill/>
          </p:spPr>
          <p:txBody>
            <a:bodyPr wrap="square" rtlCol="0">
              <a:spAutoFit/>
            </a:bodyPr>
            <a:lstStyle/>
            <a:p>
              <a:r>
                <a:rPr lang="en-US" dirty="0"/>
                <a:t>Photo courtesy of Dr. Marcos Vinicius Barbosa da Silva.</a:t>
              </a:r>
            </a:p>
          </p:txBody>
        </p:sp>
      </p:grpSp>
    </p:spTree>
    <p:extLst>
      <p:ext uri="{BB962C8B-B14F-4D97-AF65-F5344CB8AC3E}">
        <p14:creationId xmlns:p14="http://schemas.microsoft.com/office/powerpoint/2010/main" val="13910711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C53DD-1836-7CCF-7DAA-C64AEB19699F}"/>
              </a:ext>
            </a:extLst>
          </p:cNvPr>
          <p:cNvSpPr>
            <a:spLocks noGrp="1"/>
          </p:cNvSpPr>
          <p:nvPr>
            <p:ph type="title"/>
          </p:nvPr>
        </p:nvSpPr>
        <p:spPr/>
        <p:txBody>
          <a:bodyPr/>
          <a:lstStyle/>
          <a:p>
            <a:r>
              <a:rPr lang="en-US" dirty="0"/>
              <a:t>What about a hybrid program?</a:t>
            </a:r>
          </a:p>
        </p:txBody>
      </p:sp>
      <p:pic>
        <p:nvPicPr>
          <p:cNvPr id="10" name="Content Placeholder 9" descr="A screenshot of a computer&#10;&#10;AI-generated content may be incorrect.">
            <a:extLst>
              <a:ext uri="{FF2B5EF4-FFF2-40B4-BE49-F238E27FC236}">
                <a16:creationId xmlns:a16="http://schemas.microsoft.com/office/drawing/2014/main" id="{3D18BF8C-D01C-AAFB-8050-72C732FA0417}"/>
              </a:ext>
            </a:extLst>
          </p:cNvPr>
          <p:cNvPicPr>
            <a:picLocks noGrp="1" noChangeAspect="1"/>
          </p:cNvPicPr>
          <p:nvPr>
            <p:ph idx="1"/>
          </p:nvPr>
        </p:nvPicPr>
        <p:blipFill>
          <a:blip r:embed="rId2"/>
          <a:srcRect l="27762" t="39967" r="41379" b="24290"/>
          <a:stretch>
            <a:fillRect/>
          </a:stretch>
        </p:blipFill>
        <p:spPr>
          <a:xfrm>
            <a:off x="9347689" y="441147"/>
            <a:ext cx="2281794" cy="1486641"/>
          </a:xfrm>
          <a:ln w="12700">
            <a:solidFill>
              <a:schemeClr val="bg1">
                <a:lumMod val="50000"/>
              </a:schemeClr>
            </a:solidFill>
          </a:ln>
        </p:spPr>
      </p:pic>
      <p:grpSp>
        <p:nvGrpSpPr>
          <p:cNvPr id="11" name="Group 10">
            <a:extLst>
              <a:ext uri="{FF2B5EF4-FFF2-40B4-BE49-F238E27FC236}">
                <a16:creationId xmlns:a16="http://schemas.microsoft.com/office/drawing/2014/main" id="{72AC8715-0618-43F8-0B97-0A9481464FAB}"/>
              </a:ext>
            </a:extLst>
          </p:cNvPr>
          <p:cNvGrpSpPr/>
          <p:nvPr/>
        </p:nvGrpSpPr>
        <p:grpSpPr>
          <a:xfrm>
            <a:off x="6215565" y="2211153"/>
            <a:ext cx="5611310" cy="3859059"/>
            <a:chOff x="596900" y="1854810"/>
            <a:chExt cx="5611310" cy="3859059"/>
          </a:xfrm>
        </p:grpSpPr>
        <p:pic>
          <p:nvPicPr>
            <p:cNvPr id="12" name="Picture 11" descr="A red cow with a black background&#10;&#10;AI-generated content may be incorrect.">
              <a:extLst>
                <a:ext uri="{FF2B5EF4-FFF2-40B4-BE49-F238E27FC236}">
                  <a16:creationId xmlns:a16="http://schemas.microsoft.com/office/drawing/2014/main" id="{40F03266-4BCF-735C-14E7-057B0FCC5CDE}"/>
                </a:ext>
              </a:extLst>
            </p:cNvPr>
            <p:cNvPicPr>
              <a:picLocks noChangeAspect="1"/>
            </p:cNvPicPr>
            <p:nvPr/>
          </p:nvPicPr>
          <p:blipFill>
            <a:blip r:embed="rId3">
              <a:duotone>
                <a:schemeClr val="accent3">
                  <a:shade val="45000"/>
                  <a:satMod val="135000"/>
                </a:schemeClr>
                <a:prstClr val="white"/>
              </a:duotone>
            </a:blip>
            <a:stretch>
              <a:fillRect/>
            </a:stretch>
          </p:blipFill>
          <p:spPr>
            <a:xfrm>
              <a:off x="3061768" y="1854810"/>
              <a:ext cx="2070100" cy="1600200"/>
            </a:xfrm>
            <a:prstGeom prst="rect">
              <a:avLst/>
            </a:prstGeom>
          </p:spPr>
        </p:pic>
        <p:pic>
          <p:nvPicPr>
            <p:cNvPr id="13" name="Picture 12" descr="A red cow with black background&#10;&#10;AI-generated content may be incorrect.">
              <a:extLst>
                <a:ext uri="{FF2B5EF4-FFF2-40B4-BE49-F238E27FC236}">
                  <a16:creationId xmlns:a16="http://schemas.microsoft.com/office/drawing/2014/main" id="{9EC9173B-B930-F01F-BC87-B53FD333FDD1}"/>
                </a:ext>
              </a:extLst>
            </p:cNvPr>
            <p:cNvPicPr>
              <a:picLocks noChangeAspect="1"/>
            </p:cNvPicPr>
            <p:nvPr/>
          </p:nvPicPr>
          <p:blipFill>
            <a:blip r:embed="rId4">
              <a:duotone>
                <a:schemeClr val="accent3">
                  <a:shade val="45000"/>
                  <a:satMod val="135000"/>
                </a:schemeClr>
                <a:prstClr val="white"/>
              </a:duotone>
            </a:blip>
            <a:stretch>
              <a:fillRect/>
            </a:stretch>
          </p:blipFill>
          <p:spPr>
            <a:xfrm>
              <a:off x="596900" y="1854810"/>
              <a:ext cx="2070100" cy="1600200"/>
            </a:xfrm>
            <a:prstGeom prst="rect">
              <a:avLst/>
            </a:prstGeom>
          </p:spPr>
        </p:pic>
        <p:grpSp>
          <p:nvGrpSpPr>
            <p:cNvPr id="14" name="Group 13">
              <a:extLst>
                <a:ext uri="{FF2B5EF4-FFF2-40B4-BE49-F238E27FC236}">
                  <a16:creationId xmlns:a16="http://schemas.microsoft.com/office/drawing/2014/main" id="{CF935C38-8D2C-986A-DA6A-D685E1556DC0}"/>
                </a:ext>
              </a:extLst>
            </p:cNvPr>
            <p:cNvGrpSpPr/>
            <p:nvPr/>
          </p:nvGrpSpPr>
          <p:grpSpPr>
            <a:xfrm>
              <a:off x="2523853" y="2714292"/>
              <a:ext cx="681063" cy="852455"/>
              <a:chOff x="5591150" y="2100261"/>
              <a:chExt cx="681063" cy="852455"/>
            </a:xfrm>
          </p:grpSpPr>
          <p:cxnSp>
            <p:nvCxnSpPr>
              <p:cNvPr id="24" name="Straight Connector 23">
                <a:extLst>
                  <a:ext uri="{FF2B5EF4-FFF2-40B4-BE49-F238E27FC236}">
                    <a16:creationId xmlns:a16="http://schemas.microsoft.com/office/drawing/2014/main" id="{528188B1-F10F-2028-7CA0-C9593FADCBF4}"/>
                  </a:ext>
                </a:extLst>
              </p:cNvPr>
              <p:cNvCxnSpPr/>
              <p:nvPr/>
            </p:nvCxnSpPr>
            <p:spPr>
              <a:xfrm>
                <a:off x="5591150" y="2100261"/>
                <a:ext cx="681063" cy="0"/>
              </a:xfrm>
              <a:prstGeom prst="line">
                <a:avLst/>
              </a:prstGeom>
              <a:ln w="38100"/>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5A5D048A-1CA8-FDE6-3F99-7FDE2796BA1A}"/>
                  </a:ext>
                </a:extLst>
              </p:cNvPr>
              <p:cNvCxnSpPr>
                <a:cxnSpLocks/>
              </p:cNvCxnSpPr>
              <p:nvPr/>
            </p:nvCxnSpPr>
            <p:spPr>
              <a:xfrm>
                <a:off x="5917370" y="2100261"/>
                <a:ext cx="0" cy="852455"/>
              </a:xfrm>
              <a:prstGeom prst="line">
                <a:avLst/>
              </a:prstGeom>
              <a:ln w="38100"/>
            </p:spPr>
            <p:style>
              <a:lnRef idx="2">
                <a:schemeClr val="accent1"/>
              </a:lnRef>
              <a:fillRef idx="0">
                <a:schemeClr val="accent1"/>
              </a:fillRef>
              <a:effectRef idx="1">
                <a:schemeClr val="accent1"/>
              </a:effectRef>
              <a:fontRef idx="minor">
                <a:schemeClr val="tx1"/>
              </a:fontRef>
            </p:style>
          </p:cxnSp>
        </p:grpSp>
        <p:sp>
          <p:nvSpPr>
            <p:cNvPr id="15" name="TextBox 14">
              <a:extLst>
                <a:ext uri="{FF2B5EF4-FFF2-40B4-BE49-F238E27FC236}">
                  <a16:creationId xmlns:a16="http://schemas.microsoft.com/office/drawing/2014/main" id="{6BCFA090-7702-DFFA-7B31-DB860992F550}"/>
                </a:ext>
              </a:extLst>
            </p:cNvPr>
            <p:cNvSpPr txBox="1"/>
            <p:nvPr/>
          </p:nvSpPr>
          <p:spPr>
            <a:xfrm>
              <a:off x="596900" y="3140519"/>
              <a:ext cx="2070100" cy="461665"/>
            </a:xfrm>
            <a:prstGeom prst="rect">
              <a:avLst/>
            </a:prstGeom>
            <a:noFill/>
          </p:spPr>
          <p:txBody>
            <a:bodyPr wrap="square" rtlCol="0">
              <a:spAutoFit/>
            </a:bodyPr>
            <a:lstStyle/>
            <a:p>
              <a:pPr algn="ctr"/>
              <a:r>
                <a:rPr lang="en-US" sz="2400" dirty="0"/>
                <a:t>Girolando bull</a:t>
              </a:r>
            </a:p>
          </p:txBody>
        </p:sp>
        <p:sp>
          <p:nvSpPr>
            <p:cNvPr id="16" name="TextBox 15">
              <a:extLst>
                <a:ext uri="{FF2B5EF4-FFF2-40B4-BE49-F238E27FC236}">
                  <a16:creationId xmlns:a16="http://schemas.microsoft.com/office/drawing/2014/main" id="{152C5F71-4B58-99AB-6032-E95C37525878}"/>
                </a:ext>
              </a:extLst>
            </p:cNvPr>
            <p:cNvSpPr txBox="1"/>
            <p:nvPr/>
          </p:nvSpPr>
          <p:spPr>
            <a:xfrm>
              <a:off x="2955921" y="3112110"/>
              <a:ext cx="2281794" cy="461665"/>
            </a:xfrm>
            <a:prstGeom prst="rect">
              <a:avLst/>
            </a:prstGeom>
            <a:noFill/>
          </p:spPr>
          <p:txBody>
            <a:bodyPr wrap="square" rtlCol="0">
              <a:spAutoFit/>
            </a:bodyPr>
            <a:lstStyle/>
            <a:p>
              <a:pPr algn="ctr"/>
              <a:r>
                <a:rPr lang="en-US" sz="2400" dirty="0"/>
                <a:t>Girolando cow</a:t>
              </a:r>
            </a:p>
          </p:txBody>
        </p:sp>
        <p:pic>
          <p:nvPicPr>
            <p:cNvPr id="17" name="Picture 16" descr="A red cow with a black background&#10;&#10;AI-generated content may be incorrect.">
              <a:extLst>
                <a:ext uri="{FF2B5EF4-FFF2-40B4-BE49-F238E27FC236}">
                  <a16:creationId xmlns:a16="http://schemas.microsoft.com/office/drawing/2014/main" id="{AF65FEF8-D187-A884-C288-8957B7620BA9}"/>
                </a:ext>
              </a:extLst>
            </p:cNvPr>
            <p:cNvPicPr>
              <a:picLocks noChangeAspect="1"/>
            </p:cNvPicPr>
            <p:nvPr/>
          </p:nvPicPr>
          <p:blipFill>
            <a:blip r:embed="rId3">
              <a:duotone>
                <a:schemeClr val="accent3">
                  <a:shade val="45000"/>
                  <a:satMod val="135000"/>
                </a:schemeClr>
                <a:prstClr val="white"/>
              </a:duotone>
            </a:blip>
            <a:stretch>
              <a:fillRect/>
            </a:stretch>
          </p:blipFill>
          <p:spPr>
            <a:xfrm>
              <a:off x="1815023" y="3399594"/>
              <a:ext cx="2070100" cy="1600200"/>
            </a:xfrm>
            <a:prstGeom prst="rect">
              <a:avLst/>
            </a:prstGeom>
          </p:spPr>
        </p:pic>
        <p:pic>
          <p:nvPicPr>
            <p:cNvPr id="18" name="Picture 17" descr="A red cow with black background&#10;&#10;AI-generated content may be incorrect.">
              <a:extLst>
                <a:ext uri="{FF2B5EF4-FFF2-40B4-BE49-F238E27FC236}">
                  <a16:creationId xmlns:a16="http://schemas.microsoft.com/office/drawing/2014/main" id="{DB094BB2-319C-CF74-C94A-9664FE8E86C4}"/>
                </a:ext>
              </a:extLst>
            </p:cNvPr>
            <p:cNvPicPr>
              <a:picLocks noChangeAspect="1"/>
            </p:cNvPicPr>
            <p:nvPr/>
          </p:nvPicPr>
          <p:blipFill>
            <a:blip r:embed="rId4">
              <a:duotone>
                <a:schemeClr val="accent3">
                  <a:shade val="45000"/>
                  <a:satMod val="135000"/>
                </a:schemeClr>
                <a:prstClr val="white"/>
              </a:duotone>
            </a:blip>
            <a:stretch>
              <a:fillRect/>
            </a:stretch>
          </p:blipFill>
          <p:spPr>
            <a:xfrm>
              <a:off x="4138110" y="3399594"/>
              <a:ext cx="2070100" cy="1600200"/>
            </a:xfrm>
            <a:prstGeom prst="rect">
              <a:avLst/>
            </a:prstGeom>
          </p:spPr>
        </p:pic>
        <p:grpSp>
          <p:nvGrpSpPr>
            <p:cNvPr id="19" name="Group 18">
              <a:extLst>
                <a:ext uri="{FF2B5EF4-FFF2-40B4-BE49-F238E27FC236}">
                  <a16:creationId xmlns:a16="http://schemas.microsoft.com/office/drawing/2014/main" id="{6D48AA2F-AF1B-40C7-88D6-5D1E99706CC2}"/>
                </a:ext>
              </a:extLst>
            </p:cNvPr>
            <p:cNvGrpSpPr/>
            <p:nvPr/>
          </p:nvGrpSpPr>
          <p:grpSpPr>
            <a:xfrm>
              <a:off x="3727710" y="4217973"/>
              <a:ext cx="681063" cy="852455"/>
              <a:chOff x="5591150" y="2100261"/>
              <a:chExt cx="681063" cy="852455"/>
            </a:xfrm>
          </p:grpSpPr>
          <p:cxnSp>
            <p:nvCxnSpPr>
              <p:cNvPr id="22" name="Straight Connector 21">
                <a:extLst>
                  <a:ext uri="{FF2B5EF4-FFF2-40B4-BE49-F238E27FC236}">
                    <a16:creationId xmlns:a16="http://schemas.microsoft.com/office/drawing/2014/main" id="{786E30BA-99CF-844F-D254-433E45979F57}"/>
                  </a:ext>
                </a:extLst>
              </p:cNvPr>
              <p:cNvCxnSpPr/>
              <p:nvPr/>
            </p:nvCxnSpPr>
            <p:spPr>
              <a:xfrm>
                <a:off x="5591150" y="2100261"/>
                <a:ext cx="681063" cy="0"/>
              </a:xfrm>
              <a:prstGeom prst="line">
                <a:avLst/>
              </a:prstGeom>
              <a:ln w="38100"/>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C5E7B2D-87EE-4E0A-98F6-F5A10C13C75D}"/>
                  </a:ext>
                </a:extLst>
              </p:cNvPr>
              <p:cNvCxnSpPr>
                <a:cxnSpLocks/>
              </p:cNvCxnSpPr>
              <p:nvPr/>
            </p:nvCxnSpPr>
            <p:spPr>
              <a:xfrm>
                <a:off x="5917370" y="2100261"/>
                <a:ext cx="0" cy="852455"/>
              </a:xfrm>
              <a:prstGeom prst="line">
                <a:avLst/>
              </a:prstGeom>
              <a:ln w="38100"/>
            </p:spPr>
            <p:style>
              <a:lnRef idx="2">
                <a:schemeClr val="accent1"/>
              </a:lnRef>
              <a:fillRef idx="0">
                <a:schemeClr val="accent1"/>
              </a:fillRef>
              <a:effectRef idx="1">
                <a:schemeClr val="accent1"/>
              </a:effectRef>
              <a:fontRef idx="minor">
                <a:schemeClr val="tx1"/>
              </a:fontRef>
            </p:style>
          </p:cxnSp>
        </p:grpSp>
        <p:sp>
          <p:nvSpPr>
            <p:cNvPr id="20" name="TextBox 19">
              <a:extLst>
                <a:ext uri="{FF2B5EF4-FFF2-40B4-BE49-F238E27FC236}">
                  <a16:creationId xmlns:a16="http://schemas.microsoft.com/office/drawing/2014/main" id="{8138D4E9-D3E9-0355-D423-E8E1C15D9C3F}"/>
                </a:ext>
              </a:extLst>
            </p:cNvPr>
            <p:cNvSpPr txBox="1"/>
            <p:nvPr/>
          </p:nvSpPr>
          <p:spPr>
            <a:xfrm>
              <a:off x="3325508" y="5067538"/>
              <a:ext cx="1456844" cy="646331"/>
            </a:xfrm>
            <a:prstGeom prst="rect">
              <a:avLst/>
            </a:prstGeom>
            <a:noFill/>
          </p:spPr>
          <p:txBody>
            <a:bodyPr wrap="square" rtlCol="0">
              <a:spAutoFit/>
            </a:bodyPr>
            <a:lstStyle/>
            <a:p>
              <a:pPr algn="ctr"/>
              <a:r>
                <a:rPr lang="en-US" sz="3600" dirty="0"/>
                <a:t>Etc.</a:t>
              </a:r>
            </a:p>
          </p:txBody>
        </p:sp>
        <p:sp>
          <p:nvSpPr>
            <p:cNvPr id="21" name="TextBox 20">
              <a:extLst>
                <a:ext uri="{FF2B5EF4-FFF2-40B4-BE49-F238E27FC236}">
                  <a16:creationId xmlns:a16="http://schemas.microsoft.com/office/drawing/2014/main" id="{589195E3-B685-B3AF-B1B6-E9384E30DEBA}"/>
                </a:ext>
              </a:extLst>
            </p:cNvPr>
            <p:cNvSpPr txBox="1"/>
            <p:nvPr/>
          </p:nvSpPr>
          <p:spPr>
            <a:xfrm>
              <a:off x="1730047" y="4621623"/>
              <a:ext cx="2281794" cy="461665"/>
            </a:xfrm>
            <a:prstGeom prst="rect">
              <a:avLst/>
            </a:prstGeom>
            <a:noFill/>
          </p:spPr>
          <p:txBody>
            <a:bodyPr wrap="square" rtlCol="0">
              <a:spAutoFit/>
            </a:bodyPr>
            <a:lstStyle/>
            <a:p>
              <a:pPr algn="ctr"/>
              <a:r>
                <a:rPr lang="en-US" sz="2400" dirty="0"/>
                <a:t>Girolando cow</a:t>
              </a:r>
            </a:p>
          </p:txBody>
        </p:sp>
      </p:grpSp>
      <p:sp>
        <p:nvSpPr>
          <p:cNvPr id="27" name="Content Placeholder 6">
            <a:extLst>
              <a:ext uri="{FF2B5EF4-FFF2-40B4-BE49-F238E27FC236}">
                <a16:creationId xmlns:a16="http://schemas.microsoft.com/office/drawing/2014/main" id="{51ACF29A-30A3-4B51-7ABE-A7FC101FB601}"/>
              </a:ext>
            </a:extLst>
          </p:cNvPr>
          <p:cNvSpPr txBox="1">
            <a:spLocks/>
          </p:cNvSpPr>
          <p:nvPr/>
        </p:nvSpPr>
        <p:spPr>
          <a:xfrm>
            <a:off x="596900" y="1854810"/>
            <a:ext cx="5499100" cy="4158252"/>
          </a:xfrm>
          <a:prstGeom prst="rect">
            <a:avLst/>
          </a:prstGeom>
        </p:spPr>
        <p:txBody>
          <a:bodyPr vert="horz" lIns="91440" tIns="45720" rIns="91440" bIns="45720" rtlCol="0">
            <a:normAutofit lnSpcReduction="10000"/>
          </a:bodyPr>
          <a:lstStyle>
            <a:lvl1pPr marL="342900" indent="-342900" algn="l" defTabSz="914400" rtl="0" eaLnBrk="1" latinLnBrk="0" hangingPunct="1">
              <a:lnSpc>
                <a:spcPct val="90000"/>
              </a:lnSpc>
              <a:spcBef>
                <a:spcPts val="1000"/>
              </a:spcBef>
              <a:buClr>
                <a:srgbClr val="AB1E2C"/>
              </a:buClr>
              <a:buSzPct val="50000"/>
              <a:buFont typeface="Garamond" panose="02020404030301010803" pitchFamily="18" charset="0"/>
              <a:buChar char="►"/>
              <a:defRPr sz="3600" kern="1200">
                <a:solidFill>
                  <a:srgbClr val="000000"/>
                </a:solidFill>
                <a:latin typeface="Garamond" panose="02020404030301010803" pitchFamily="18"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A91D2C"/>
              </a:buClr>
              <a:buFont typeface="Garamond" panose="02020404030301010803" pitchFamily="18" charset="0"/>
              <a:buChar char="▪"/>
              <a:defRPr sz="3000" kern="1200">
                <a:solidFill>
                  <a:srgbClr val="000000"/>
                </a:solidFill>
                <a:latin typeface="Garamond" panose="02020404030301010803" pitchFamily="18"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A91D2C"/>
              </a:buClr>
              <a:buFont typeface="Garamond" panose="02020404030301010803" pitchFamily="18" charset="0"/>
              <a:buChar char="»"/>
              <a:defRPr sz="2800" kern="1200">
                <a:solidFill>
                  <a:srgbClr val="000000"/>
                </a:solidFill>
                <a:latin typeface="Garamond" panose="02020404030301010803" pitchFamily="18"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A91D2C"/>
              </a:buClr>
              <a:buFont typeface="Garamond" panose="02020404030301010803" pitchFamily="18" charset="0"/>
              <a:buChar char="•"/>
              <a:defRPr sz="2400" kern="1200">
                <a:solidFill>
                  <a:srgbClr val="000000"/>
                </a:solidFill>
                <a:latin typeface="Garamond" panose="02020404030301010803" pitchFamily="18"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A91D2C"/>
              </a:buClr>
              <a:buFont typeface="Garamond" panose="02020404030301010803" pitchFamily="18" charset="0"/>
              <a:buChar char="−"/>
              <a:defRPr sz="2000" kern="1200">
                <a:solidFill>
                  <a:srgbClr val="000000"/>
                </a:solidFill>
                <a:latin typeface="Garamond" panose="02020404030301010803" pitchFamily="18"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Garamond" panose="02020404030301010803" pitchFamily="18" charset="0"/>
              <a:buNone/>
            </a:pPr>
            <a:r>
              <a:rPr lang="en-US" b="1" dirty="0">
                <a:solidFill>
                  <a:schemeClr val="accent1"/>
                </a:solidFill>
              </a:rPr>
              <a:t>Benefits</a:t>
            </a:r>
          </a:p>
          <a:p>
            <a:r>
              <a:rPr lang="en-US" dirty="0"/>
              <a:t>Maintains some heterosis</a:t>
            </a:r>
          </a:p>
          <a:p>
            <a:r>
              <a:rPr lang="en-US" dirty="0"/>
              <a:t>Occasional introduction of new genetic variation</a:t>
            </a:r>
          </a:p>
          <a:p>
            <a:r>
              <a:rPr lang="en-US" dirty="0"/>
              <a:t>All animals have the same breed composition</a:t>
            </a:r>
          </a:p>
          <a:p>
            <a:r>
              <a:rPr lang="en-US" dirty="0"/>
              <a:t>Genetic calculations remain fairly easy</a:t>
            </a:r>
          </a:p>
        </p:txBody>
      </p:sp>
      <p:cxnSp>
        <p:nvCxnSpPr>
          <p:cNvPr id="31" name="Straight Arrow Connector 30">
            <a:extLst>
              <a:ext uri="{FF2B5EF4-FFF2-40B4-BE49-F238E27FC236}">
                <a16:creationId xmlns:a16="http://schemas.microsoft.com/office/drawing/2014/main" id="{3C1BBCBE-D7C9-0197-85D3-30C353967B21}"/>
              </a:ext>
            </a:extLst>
          </p:cNvPr>
          <p:cNvCxnSpPr>
            <a:cxnSpLocks/>
          </p:cNvCxnSpPr>
          <p:nvPr/>
        </p:nvCxnSpPr>
        <p:spPr>
          <a:xfrm flipH="1">
            <a:off x="10027438" y="2129182"/>
            <a:ext cx="696870" cy="367836"/>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766D66F6-DE2C-29B1-DFB7-9714F3972720}"/>
              </a:ext>
            </a:extLst>
          </p:cNvPr>
          <p:cNvCxnSpPr>
            <a:cxnSpLocks/>
          </p:cNvCxnSpPr>
          <p:nvPr/>
        </p:nvCxnSpPr>
        <p:spPr>
          <a:xfrm>
            <a:off x="10813620" y="2123524"/>
            <a:ext cx="148607" cy="1900912"/>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48615185-1C33-076F-220C-644F93CFB873}"/>
              </a:ext>
            </a:extLst>
          </p:cNvPr>
          <p:cNvSpPr txBox="1"/>
          <p:nvPr/>
        </p:nvSpPr>
        <p:spPr>
          <a:xfrm>
            <a:off x="9927177" y="4977966"/>
            <a:ext cx="2070100" cy="461665"/>
          </a:xfrm>
          <a:prstGeom prst="rect">
            <a:avLst/>
          </a:prstGeom>
          <a:noFill/>
        </p:spPr>
        <p:txBody>
          <a:bodyPr wrap="square" rtlCol="0">
            <a:spAutoFit/>
          </a:bodyPr>
          <a:lstStyle/>
          <a:p>
            <a:pPr algn="ctr"/>
            <a:r>
              <a:rPr lang="en-US" sz="2400" dirty="0"/>
              <a:t>Girolando bull</a:t>
            </a:r>
          </a:p>
        </p:txBody>
      </p:sp>
    </p:spTree>
    <p:extLst>
      <p:ext uri="{BB962C8B-B14F-4D97-AF65-F5344CB8AC3E}">
        <p14:creationId xmlns:p14="http://schemas.microsoft.com/office/powerpoint/2010/main" val="33620879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142B0-40D8-8FB6-2446-172CCAC9989E}"/>
              </a:ext>
            </a:extLst>
          </p:cNvPr>
          <p:cNvSpPr>
            <a:spLocks noGrp="1"/>
          </p:cNvSpPr>
          <p:nvPr>
            <p:ph type="title"/>
          </p:nvPr>
        </p:nvSpPr>
        <p:spPr/>
        <p:txBody>
          <a:bodyPr/>
          <a:lstStyle/>
          <a:p>
            <a:r>
              <a:rPr lang="en-US" dirty="0"/>
              <a:t>Comparison of strategies</a:t>
            </a:r>
          </a:p>
        </p:txBody>
      </p:sp>
      <p:graphicFrame>
        <p:nvGraphicFramePr>
          <p:cNvPr id="5" name="Content Placeholder 4">
            <a:extLst>
              <a:ext uri="{FF2B5EF4-FFF2-40B4-BE49-F238E27FC236}">
                <a16:creationId xmlns:a16="http://schemas.microsoft.com/office/drawing/2014/main" id="{6C1BE510-8017-562F-9A51-408E8013101C}"/>
              </a:ext>
            </a:extLst>
          </p:cNvPr>
          <p:cNvGraphicFramePr>
            <a:graphicFrameLocks noGrp="1"/>
          </p:cNvGraphicFramePr>
          <p:nvPr>
            <p:ph idx="1"/>
            <p:extLst>
              <p:ext uri="{D42A27DB-BD31-4B8C-83A1-F6EECF244321}">
                <p14:modId xmlns:p14="http://schemas.microsoft.com/office/powerpoint/2010/main" val="3185258910"/>
              </p:ext>
            </p:extLst>
          </p:nvPr>
        </p:nvGraphicFramePr>
        <p:xfrm>
          <a:off x="406400" y="1740510"/>
          <a:ext cx="11353800" cy="3962400"/>
        </p:xfrm>
        <a:graphic>
          <a:graphicData uri="http://schemas.openxmlformats.org/drawingml/2006/table">
            <a:tbl>
              <a:tblPr firstRow="1" bandRow="1">
                <a:tableStyleId>{5C22544A-7EE6-4342-B048-85BDC9FD1C3A}</a:tableStyleId>
              </a:tblPr>
              <a:tblGrid>
                <a:gridCol w="3416300">
                  <a:extLst>
                    <a:ext uri="{9D8B030D-6E8A-4147-A177-3AD203B41FA5}">
                      <a16:colId xmlns:a16="http://schemas.microsoft.com/office/drawing/2014/main" val="1901073062"/>
                    </a:ext>
                  </a:extLst>
                </a:gridCol>
                <a:gridCol w="2628900">
                  <a:extLst>
                    <a:ext uri="{9D8B030D-6E8A-4147-A177-3AD203B41FA5}">
                      <a16:colId xmlns:a16="http://schemas.microsoft.com/office/drawing/2014/main" val="2028196982"/>
                    </a:ext>
                  </a:extLst>
                </a:gridCol>
                <a:gridCol w="2222500">
                  <a:extLst>
                    <a:ext uri="{9D8B030D-6E8A-4147-A177-3AD203B41FA5}">
                      <a16:colId xmlns:a16="http://schemas.microsoft.com/office/drawing/2014/main" val="3778500852"/>
                    </a:ext>
                  </a:extLst>
                </a:gridCol>
                <a:gridCol w="3086100">
                  <a:extLst>
                    <a:ext uri="{9D8B030D-6E8A-4147-A177-3AD203B41FA5}">
                      <a16:colId xmlns:a16="http://schemas.microsoft.com/office/drawing/2014/main" val="2107181653"/>
                    </a:ext>
                  </a:extLst>
                </a:gridCol>
              </a:tblGrid>
              <a:tr h="370840">
                <a:tc>
                  <a:txBody>
                    <a:bodyPr/>
                    <a:lstStyle/>
                    <a:p>
                      <a:endParaRPr lang="en-US" sz="2000" dirty="0"/>
                    </a:p>
                  </a:txBody>
                  <a:tcPr/>
                </a:tc>
                <a:tc>
                  <a:txBody>
                    <a:bodyPr/>
                    <a:lstStyle/>
                    <a:p>
                      <a:r>
                        <a:rPr lang="en-US" sz="2000" dirty="0"/>
                        <a:t>Continuous Crossing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Closed Herdbook</a:t>
                      </a:r>
                    </a:p>
                  </a:txBody>
                  <a:tcPr/>
                </a:tc>
                <a:tc>
                  <a:txBody>
                    <a:bodyPr/>
                    <a:lstStyle/>
                    <a:p>
                      <a:r>
                        <a:rPr lang="en-US" sz="2000" dirty="0"/>
                        <a:t>Open Herdbook (Hybrid)</a:t>
                      </a:r>
                    </a:p>
                  </a:txBody>
                  <a:tcPr/>
                </a:tc>
                <a:extLst>
                  <a:ext uri="{0D108BD9-81ED-4DB2-BD59-A6C34878D82A}">
                    <a16:rowId xmlns:a16="http://schemas.microsoft.com/office/drawing/2014/main" val="275065817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2"/>
                          </a:solidFill>
                        </a:rPr>
                        <a:t>Breed type</a:t>
                      </a:r>
                    </a:p>
                  </a:txBody>
                  <a:tcPr/>
                </a:tc>
                <a:tc>
                  <a:txBody>
                    <a:bodyPr/>
                    <a:lstStyle/>
                    <a:p>
                      <a:r>
                        <a:rPr lang="en-US" sz="2000" dirty="0"/>
                        <a:t>Mixed crossbreds</a:t>
                      </a:r>
                    </a:p>
                  </a:txBody>
                  <a:tcPr/>
                </a:tc>
                <a:tc>
                  <a:txBody>
                    <a:bodyPr/>
                    <a:lstStyle/>
                    <a:p>
                      <a:r>
                        <a:rPr lang="en-US" sz="2000" dirty="0"/>
                        <a:t>Synthetic breed</a:t>
                      </a:r>
                    </a:p>
                  </a:txBody>
                  <a:tcPr/>
                </a:tc>
                <a:tc>
                  <a:txBody>
                    <a:bodyPr/>
                    <a:lstStyle/>
                    <a:p>
                      <a:r>
                        <a:rPr lang="en-US" sz="2000" dirty="0"/>
                        <a:t>Synthetic breed</a:t>
                      </a:r>
                    </a:p>
                  </a:txBody>
                  <a:tcPr/>
                </a:tc>
                <a:extLst>
                  <a:ext uri="{0D108BD9-81ED-4DB2-BD59-A6C34878D82A}">
                    <a16:rowId xmlns:a16="http://schemas.microsoft.com/office/drawing/2014/main" val="65297728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2"/>
                          </a:solidFill>
                        </a:rPr>
                        <a:t>Genetic evaluations</a:t>
                      </a:r>
                    </a:p>
                  </a:txBody>
                  <a:tcPr/>
                </a:tc>
                <a:tc>
                  <a:txBody>
                    <a:bodyPr/>
                    <a:lstStyle/>
                    <a:p>
                      <a:r>
                        <a:rPr lang="en-US" sz="2000" dirty="0"/>
                        <a:t>Most complex</a:t>
                      </a:r>
                    </a:p>
                  </a:txBody>
                  <a:tcPr/>
                </a:tc>
                <a:tc>
                  <a:txBody>
                    <a:bodyPr/>
                    <a:lstStyle/>
                    <a:p>
                      <a:r>
                        <a:rPr lang="en-US" sz="2000" dirty="0"/>
                        <a:t>Least complex</a:t>
                      </a:r>
                    </a:p>
                  </a:txBody>
                  <a:tcPr/>
                </a:tc>
                <a:tc>
                  <a:txBody>
                    <a:bodyPr/>
                    <a:lstStyle/>
                    <a:p>
                      <a:r>
                        <a:rPr lang="en-US" sz="2000" dirty="0"/>
                        <a:t>Somewhat complex</a:t>
                      </a:r>
                    </a:p>
                  </a:txBody>
                  <a:tcPr/>
                </a:tc>
                <a:extLst>
                  <a:ext uri="{0D108BD9-81ED-4DB2-BD59-A6C34878D82A}">
                    <a16:rowId xmlns:a16="http://schemas.microsoft.com/office/drawing/2014/main" val="49305317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2"/>
                          </a:solidFill>
                        </a:rPr>
                        <a:t>Genetic variation</a:t>
                      </a:r>
                    </a:p>
                  </a:txBody>
                  <a:tcPr/>
                </a:tc>
                <a:tc>
                  <a:txBody>
                    <a:bodyPr/>
                    <a:lstStyle/>
                    <a:p>
                      <a:r>
                        <a:rPr lang="en-US" sz="2000" dirty="0"/>
                        <a:t>Greatest variation</a:t>
                      </a:r>
                    </a:p>
                  </a:txBody>
                  <a:tcPr/>
                </a:tc>
                <a:tc>
                  <a:txBody>
                    <a:bodyPr/>
                    <a:lstStyle/>
                    <a:p>
                      <a:r>
                        <a:rPr lang="en-US" sz="2000" dirty="0"/>
                        <a:t>Least variation</a:t>
                      </a:r>
                    </a:p>
                  </a:txBody>
                  <a:tcPr/>
                </a:tc>
                <a:tc>
                  <a:txBody>
                    <a:bodyPr/>
                    <a:lstStyle/>
                    <a:p>
                      <a:r>
                        <a:rPr lang="en-US" sz="2000" dirty="0"/>
                        <a:t>Moderate variation</a:t>
                      </a:r>
                    </a:p>
                  </a:txBody>
                  <a:tcPr/>
                </a:tc>
                <a:extLst>
                  <a:ext uri="{0D108BD9-81ED-4DB2-BD59-A6C34878D82A}">
                    <a16:rowId xmlns:a16="http://schemas.microsoft.com/office/drawing/2014/main" val="2038829598"/>
                  </a:ext>
                </a:extLst>
              </a:tr>
              <a:tr h="370840">
                <a:tc>
                  <a:txBody>
                    <a:bodyPr/>
                    <a:lstStyle/>
                    <a:p>
                      <a:r>
                        <a:rPr lang="en-US" sz="2000" dirty="0">
                          <a:solidFill>
                            <a:schemeClr val="tx2"/>
                          </a:solidFill>
                        </a:rPr>
                        <a:t>Pedigree breed composition</a:t>
                      </a:r>
                    </a:p>
                  </a:txBody>
                  <a:tcPr/>
                </a:tc>
                <a:tc>
                  <a:txBody>
                    <a:bodyPr/>
                    <a:lstStyle/>
                    <a:p>
                      <a:r>
                        <a:rPr lang="en-US" sz="2000" dirty="0"/>
                        <a:t>Highly variable</a:t>
                      </a:r>
                    </a:p>
                  </a:txBody>
                  <a:tcPr/>
                </a:tc>
                <a:tc>
                  <a:txBody>
                    <a:bodyPr/>
                    <a:lstStyle/>
                    <a:p>
                      <a:r>
                        <a:rPr lang="en-US" sz="2000" dirty="0"/>
                        <a:t>100% Girolando</a:t>
                      </a:r>
                    </a:p>
                  </a:txBody>
                  <a:tcPr/>
                </a:tc>
                <a:tc>
                  <a:txBody>
                    <a:bodyPr/>
                    <a:lstStyle/>
                    <a:p>
                      <a:r>
                        <a:rPr lang="en-US" sz="2000" dirty="0"/>
                        <a:t>5/8 Gir : 3/8 Holstein</a:t>
                      </a:r>
                    </a:p>
                  </a:txBody>
                  <a:tcPr/>
                </a:tc>
                <a:extLst>
                  <a:ext uri="{0D108BD9-81ED-4DB2-BD59-A6C34878D82A}">
                    <a16:rowId xmlns:a16="http://schemas.microsoft.com/office/drawing/2014/main" val="3976403663"/>
                  </a:ext>
                </a:extLst>
              </a:tr>
              <a:tr h="370840">
                <a:tc>
                  <a:txBody>
                    <a:bodyPr/>
                    <a:lstStyle/>
                    <a:p>
                      <a:r>
                        <a:rPr lang="en-US" sz="2000" dirty="0">
                          <a:solidFill>
                            <a:schemeClr val="tx2"/>
                          </a:solidFill>
                        </a:rPr>
                        <a:t>Genomic breed composition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Highly variable</a:t>
                      </a:r>
                    </a:p>
                  </a:txBody>
                  <a:tcPr/>
                </a:tc>
                <a:tc>
                  <a:txBody>
                    <a:bodyPr/>
                    <a:lstStyle/>
                    <a:p>
                      <a:r>
                        <a:rPr lang="en-US" sz="2000" dirty="0"/>
                        <a:t>100% Girolando</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Somewhat variable</a:t>
                      </a:r>
                    </a:p>
                  </a:txBody>
                  <a:tcPr/>
                </a:tc>
                <a:extLst>
                  <a:ext uri="{0D108BD9-81ED-4DB2-BD59-A6C34878D82A}">
                    <a16:rowId xmlns:a16="http://schemas.microsoft.com/office/drawing/2014/main" val="3236170848"/>
                  </a:ext>
                </a:extLst>
              </a:tr>
              <a:tr h="370840">
                <a:tc>
                  <a:txBody>
                    <a:bodyPr/>
                    <a:lstStyle/>
                    <a:p>
                      <a:r>
                        <a:rPr lang="en-US" sz="2000" dirty="0">
                          <a:solidFill>
                            <a:schemeClr val="tx2"/>
                          </a:solidFill>
                        </a:rPr>
                        <a:t>Rate of genetic gain</a:t>
                      </a:r>
                    </a:p>
                  </a:txBody>
                  <a:tcPr/>
                </a:tc>
                <a:tc>
                  <a:txBody>
                    <a:bodyPr/>
                    <a:lstStyle/>
                    <a:p>
                      <a:r>
                        <a:rPr lang="en-US" sz="2000" dirty="0"/>
                        <a:t>Slowest genetic gains</a:t>
                      </a:r>
                    </a:p>
                  </a:txBody>
                  <a:tcPr/>
                </a:tc>
                <a:tc>
                  <a:txBody>
                    <a:bodyPr/>
                    <a:lstStyle/>
                    <a:p>
                      <a:r>
                        <a:rPr lang="en-US" sz="2000" dirty="0"/>
                        <a:t>Fastest gains</a:t>
                      </a:r>
                    </a:p>
                  </a:txBody>
                  <a:tcPr/>
                </a:tc>
                <a:tc>
                  <a:txBody>
                    <a:bodyPr/>
                    <a:lstStyle/>
                    <a:p>
                      <a:r>
                        <a:rPr lang="en-US" sz="2000" dirty="0"/>
                        <a:t>Moderate gains</a:t>
                      </a:r>
                    </a:p>
                  </a:txBody>
                  <a:tcPr/>
                </a:tc>
                <a:extLst>
                  <a:ext uri="{0D108BD9-81ED-4DB2-BD59-A6C34878D82A}">
                    <a16:rowId xmlns:a16="http://schemas.microsoft.com/office/drawing/2014/main" val="1145358160"/>
                  </a:ext>
                </a:extLst>
              </a:tr>
              <a:tr h="370840">
                <a:tc>
                  <a:txBody>
                    <a:bodyPr/>
                    <a:lstStyle/>
                    <a:p>
                      <a:r>
                        <a:rPr lang="en-US" sz="2000" dirty="0">
                          <a:solidFill>
                            <a:schemeClr val="tx2"/>
                          </a:solidFill>
                        </a:rPr>
                        <a:t>Stability of population</a:t>
                      </a:r>
                    </a:p>
                  </a:txBody>
                  <a:tcPr/>
                </a:tc>
                <a:tc>
                  <a:txBody>
                    <a:bodyPr/>
                    <a:lstStyle/>
                    <a:p>
                      <a:r>
                        <a:rPr lang="en-US" sz="2000" dirty="0"/>
                        <a:t>Unstable</a:t>
                      </a:r>
                    </a:p>
                  </a:txBody>
                  <a:tcPr/>
                </a:tc>
                <a:tc>
                  <a:txBody>
                    <a:bodyPr/>
                    <a:lstStyle/>
                    <a:p>
                      <a:r>
                        <a:rPr lang="en-US" sz="2000" dirty="0"/>
                        <a:t>Very stable</a:t>
                      </a:r>
                    </a:p>
                  </a:txBody>
                  <a:tcPr/>
                </a:tc>
                <a:tc>
                  <a:txBody>
                    <a:bodyPr/>
                    <a:lstStyle/>
                    <a:p>
                      <a:r>
                        <a:rPr lang="en-US" sz="2000" dirty="0"/>
                        <a:t>Reasonably stable</a:t>
                      </a:r>
                    </a:p>
                  </a:txBody>
                  <a:tcPr/>
                </a:tc>
                <a:extLst>
                  <a:ext uri="{0D108BD9-81ED-4DB2-BD59-A6C34878D82A}">
                    <a16:rowId xmlns:a16="http://schemas.microsoft.com/office/drawing/2014/main" val="1861427104"/>
                  </a:ext>
                </a:extLst>
              </a:tr>
              <a:tr h="370840">
                <a:tc>
                  <a:txBody>
                    <a:bodyPr/>
                    <a:lstStyle/>
                    <a:p>
                      <a:r>
                        <a:rPr lang="en-US" sz="2000" dirty="0">
                          <a:solidFill>
                            <a:schemeClr val="tx2"/>
                          </a:solidFill>
                        </a:rPr>
                        <a:t>Individual heterosis (%)</a:t>
                      </a:r>
                    </a:p>
                  </a:txBody>
                  <a:tcPr/>
                </a:tc>
                <a:tc>
                  <a:txBody>
                    <a:bodyPr/>
                    <a:lstStyle/>
                    <a:p>
                      <a:r>
                        <a:rPr lang="en-US" sz="2000" dirty="0"/>
                        <a:t>33</a:t>
                      </a:r>
                    </a:p>
                  </a:txBody>
                  <a:tcPr/>
                </a:tc>
                <a:tc>
                  <a:txBody>
                    <a:bodyPr/>
                    <a:lstStyle/>
                    <a:p>
                      <a:r>
                        <a:rPr lang="en-US" sz="2000" dirty="0"/>
                        <a:t>50</a:t>
                      </a:r>
                    </a:p>
                  </a:txBody>
                  <a:tcPr/>
                </a:tc>
                <a:tc>
                  <a:txBody>
                    <a:bodyPr/>
                    <a:lstStyle/>
                    <a:p>
                      <a:r>
                        <a:rPr lang="en-US" sz="2000" dirty="0"/>
                        <a:t>33-50</a:t>
                      </a:r>
                    </a:p>
                  </a:txBody>
                  <a:tcPr/>
                </a:tc>
                <a:extLst>
                  <a:ext uri="{0D108BD9-81ED-4DB2-BD59-A6C34878D82A}">
                    <a16:rowId xmlns:a16="http://schemas.microsoft.com/office/drawing/2014/main" val="808220246"/>
                  </a:ext>
                </a:extLst>
              </a:tr>
              <a:tr h="370840">
                <a:tc>
                  <a:txBody>
                    <a:bodyPr/>
                    <a:lstStyle/>
                    <a:p>
                      <a:r>
                        <a:rPr lang="en-US" sz="2000" dirty="0">
                          <a:solidFill>
                            <a:schemeClr val="tx2"/>
                          </a:solidFill>
                        </a:rPr>
                        <a:t>Maternal heterosis (%)</a:t>
                      </a:r>
                    </a:p>
                  </a:txBody>
                  <a:tcPr/>
                </a:tc>
                <a:tc>
                  <a:txBody>
                    <a:bodyPr/>
                    <a:lstStyle/>
                    <a:p>
                      <a:r>
                        <a:rPr lang="en-US" sz="2000" dirty="0"/>
                        <a:t>67</a:t>
                      </a:r>
                    </a:p>
                  </a:txBody>
                  <a:tcPr/>
                </a:tc>
                <a:tc>
                  <a:txBody>
                    <a:bodyPr/>
                    <a:lstStyle/>
                    <a:p>
                      <a:r>
                        <a:rPr lang="en-US" sz="2000" dirty="0"/>
                        <a:t>50</a:t>
                      </a:r>
                    </a:p>
                  </a:txBody>
                  <a:tcPr/>
                </a:tc>
                <a:tc>
                  <a:txBody>
                    <a:bodyPr/>
                    <a:lstStyle/>
                    <a:p>
                      <a:r>
                        <a:rPr lang="en-US" sz="2000" dirty="0"/>
                        <a:t>50-67</a:t>
                      </a:r>
                    </a:p>
                  </a:txBody>
                  <a:tcPr/>
                </a:tc>
                <a:extLst>
                  <a:ext uri="{0D108BD9-81ED-4DB2-BD59-A6C34878D82A}">
                    <a16:rowId xmlns:a16="http://schemas.microsoft.com/office/drawing/2014/main" val="1985557174"/>
                  </a:ext>
                </a:extLst>
              </a:tr>
            </a:tbl>
          </a:graphicData>
        </a:graphic>
      </p:graphicFrame>
      <p:sp>
        <p:nvSpPr>
          <p:cNvPr id="8" name="TextBox 7">
            <a:extLst>
              <a:ext uri="{FF2B5EF4-FFF2-40B4-BE49-F238E27FC236}">
                <a16:creationId xmlns:a16="http://schemas.microsoft.com/office/drawing/2014/main" id="{64CA0A68-28EB-6F06-1201-1B440C345006}"/>
              </a:ext>
            </a:extLst>
          </p:cNvPr>
          <p:cNvSpPr txBox="1"/>
          <p:nvPr/>
        </p:nvSpPr>
        <p:spPr>
          <a:xfrm>
            <a:off x="1384301" y="6311700"/>
            <a:ext cx="10656506" cy="400110"/>
          </a:xfrm>
          <a:prstGeom prst="rect">
            <a:avLst/>
          </a:prstGeom>
          <a:noFill/>
        </p:spPr>
        <p:txBody>
          <a:bodyPr wrap="square" rtlCol="0">
            <a:spAutoFit/>
          </a:bodyPr>
          <a:lstStyle/>
          <a:p>
            <a:pPr algn="r"/>
            <a:r>
              <a:rPr lang="en-US" sz="2000" dirty="0">
                <a:solidFill>
                  <a:schemeClr val="accent4"/>
                </a:solidFill>
                <a:latin typeface="Arial" panose="020B0604020202020204" pitchFamily="34" charset="0"/>
                <a:cs typeface="Arial" panose="020B0604020202020204" pitchFamily="34" charset="0"/>
              </a:rPr>
              <a:t>Sullivan (2021; https://</a:t>
            </a:r>
            <a:r>
              <a:rPr lang="en-US" sz="2000" dirty="0" err="1">
                <a:solidFill>
                  <a:schemeClr val="accent4"/>
                </a:solidFill>
                <a:latin typeface="Arial" panose="020B0604020202020204" pitchFamily="34" charset="0"/>
                <a:cs typeface="Arial" panose="020B0604020202020204" pitchFamily="34" charset="0"/>
              </a:rPr>
              <a:t>futurebeef.com.au</a:t>
            </a:r>
            <a:r>
              <a:rPr lang="en-US" sz="2000" dirty="0">
                <a:solidFill>
                  <a:schemeClr val="accent4"/>
                </a:solidFill>
                <a:latin typeface="Arial" panose="020B0604020202020204" pitchFamily="34" charset="0"/>
                <a:cs typeface="Arial" panose="020B0604020202020204" pitchFamily="34" charset="0"/>
              </a:rPr>
              <a:t>/resources/crossbreeding-systems-for-beef-cattle/)</a:t>
            </a:r>
          </a:p>
        </p:txBody>
      </p:sp>
    </p:spTree>
    <p:extLst>
      <p:ext uri="{BB962C8B-B14F-4D97-AF65-F5344CB8AC3E}">
        <p14:creationId xmlns:p14="http://schemas.microsoft.com/office/powerpoint/2010/main" val="9418314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6F2B7-9AB1-F8DE-D2AC-A92A6ABE96D8}"/>
              </a:ext>
            </a:extLst>
          </p:cNvPr>
          <p:cNvSpPr>
            <a:spLocks noGrp="1"/>
          </p:cNvSpPr>
          <p:nvPr>
            <p:ph type="title"/>
          </p:nvPr>
        </p:nvSpPr>
        <p:spPr/>
        <p:txBody>
          <a:bodyPr/>
          <a:lstStyle/>
          <a:p>
            <a:r>
              <a:rPr lang="en-US" dirty="0"/>
              <a:t>Heterosis in Girolando cattle</a:t>
            </a:r>
          </a:p>
        </p:txBody>
      </p:sp>
      <p:graphicFrame>
        <p:nvGraphicFramePr>
          <p:cNvPr id="5" name="Content Placeholder 4">
            <a:extLst>
              <a:ext uri="{FF2B5EF4-FFF2-40B4-BE49-F238E27FC236}">
                <a16:creationId xmlns:a16="http://schemas.microsoft.com/office/drawing/2014/main" id="{B5A3445F-C358-789B-C2A0-1411811331F1}"/>
              </a:ext>
            </a:extLst>
          </p:cNvPr>
          <p:cNvGraphicFramePr>
            <a:graphicFrameLocks noGrp="1"/>
          </p:cNvGraphicFramePr>
          <p:nvPr>
            <p:ph idx="1"/>
            <p:extLst>
              <p:ext uri="{D42A27DB-BD31-4B8C-83A1-F6EECF244321}">
                <p14:modId xmlns:p14="http://schemas.microsoft.com/office/powerpoint/2010/main" val="3721852562"/>
              </p:ext>
            </p:extLst>
          </p:nvPr>
        </p:nvGraphicFramePr>
        <p:xfrm>
          <a:off x="406400" y="1613510"/>
          <a:ext cx="11353800" cy="3566160"/>
        </p:xfrm>
        <a:graphic>
          <a:graphicData uri="http://schemas.openxmlformats.org/drawingml/2006/table">
            <a:tbl>
              <a:tblPr firstRow="1" bandRow="1">
                <a:tableStyleId>{5C22544A-7EE6-4342-B048-85BDC9FD1C3A}</a:tableStyleId>
              </a:tblPr>
              <a:tblGrid>
                <a:gridCol w="2311400">
                  <a:extLst>
                    <a:ext uri="{9D8B030D-6E8A-4147-A177-3AD203B41FA5}">
                      <a16:colId xmlns:a16="http://schemas.microsoft.com/office/drawing/2014/main" val="1901073062"/>
                    </a:ext>
                  </a:extLst>
                </a:gridCol>
                <a:gridCol w="3390900">
                  <a:extLst>
                    <a:ext uri="{9D8B030D-6E8A-4147-A177-3AD203B41FA5}">
                      <a16:colId xmlns:a16="http://schemas.microsoft.com/office/drawing/2014/main" val="2028196982"/>
                    </a:ext>
                  </a:extLst>
                </a:gridCol>
                <a:gridCol w="3886200">
                  <a:extLst>
                    <a:ext uri="{9D8B030D-6E8A-4147-A177-3AD203B41FA5}">
                      <a16:colId xmlns:a16="http://schemas.microsoft.com/office/drawing/2014/main" val="3778500852"/>
                    </a:ext>
                  </a:extLst>
                </a:gridCol>
                <a:gridCol w="1765300">
                  <a:extLst>
                    <a:ext uri="{9D8B030D-6E8A-4147-A177-3AD203B41FA5}">
                      <a16:colId xmlns:a16="http://schemas.microsoft.com/office/drawing/2014/main" val="2107181653"/>
                    </a:ext>
                  </a:extLst>
                </a:gridCol>
              </a:tblGrid>
              <a:tr h="370840">
                <a:tc>
                  <a:txBody>
                    <a:bodyPr/>
                    <a:lstStyle/>
                    <a:p>
                      <a:r>
                        <a:rPr lang="en-US" sz="2000" dirty="0"/>
                        <a:t>Trait</a:t>
                      </a:r>
                    </a:p>
                  </a:txBody>
                  <a:tcPr/>
                </a:tc>
                <a:tc>
                  <a:txBody>
                    <a:bodyPr/>
                    <a:lstStyle/>
                    <a:p>
                      <a:r>
                        <a:rPr lang="en-US" sz="2000" dirty="0"/>
                        <a:t>Breed effect (relative to HO)</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Heterosis effect (relative to HO)</a:t>
                      </a:r>
                    </a:p>
                  </a:txBody>
                  <a:tcPr/>
                </a:tc>
                <a:tc>
                  <a:txBody>
                    <a:bodyPr/>
                    <a:lstStyle/>
                    <a:p>
                      <a:r>
                        <a:rPr lang="en-US" sz="2000" dirty="0"/>
                        <a:t>Heterosis (%)</a:t>
                      </a:r>
                    </a:p>
                  </a:txBody>
                  <a:tcPr/>
                </a:tc>
                <a:extLst>
                  <a:ext uri="{0D108BD9-81ED-4DB2-BD59-A6C34878D82A}">
                    <a16:rowId xmlns:a16="http://schemas.microsoft.com/office/drawing/2014/main" val="275065817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2"/>
                          </a:solidFill>
                        </a:rPr>
                        <a:t>Age at first calving</a:t>
                      </a:r>
                    </a:p>
                  </a:txBody>
                  <a:tcPr/>
                </a:tc>
                <a:tc>
                  <a:txBody>
                    <a:bodyPr/>
                    <a:lstStyle/>
                    <a:p>
                      <a:pPr algn="r"/>
                      <a:r>
                        <a:rPr lang="en-US" sz="2000" dirty="0"/>
                        <a:t>−159.80 ± 10.01</a:t>
                      </a:r>
                    </a:p>
                  </a:txBody>
                  <a:tcPr/>
                </a:tc>
                <a:tc>
                  <a:txBody>
                    <a:bodyPr/>
                    <a:lstStyle/>
                    <a:p>
                      <a:pPr algn="r"/>
                      <a:r>
                        <a:rPr lang="en-US" sz="2000" dirty="0"/>
                        <a:t>−104.04 ± 5.97</a:t>
                      </a:r>
                    </a:p>
                  </a:txBody>
                  <a:tcPr/>
                </a:tc>
                <a:tc>
                  <a:txBody>
                    <a:bodyPr/>
                    <a:lstStyle/>
                    <a:p>
                      <a:pPr algn="r"/>
                      <a:r>
                        <a:rPr lang="en-US" sz="2000" dirty="0"/>
                        <a:t>10.03</a:t>
                      </a:r>
                    </a:p>
                  </a:txBody>
                  <a:tcPr/>
                </a:tc>
                <a:extLst>
                  <a:ext uri="{0D108BD9-81ED-4DB2-BD59-A6C34878D82A}">
                    <a16:rowId xmlns:a16="http://schemas.microsoft.com/office/drawing/2014/main" val="65297728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2"/>
                          </a:solidFill>
                        </a:rPr>
                        <a:t>Calving interval 1-2</a:t>
                      </a:r>
                    </a:p>
                  </a:txBody>
                  <a:tcPr/>
                </a:tc>
                <a:tc>
                  <a:txBody>
                    <a:bodyPr/>
                    <a:lstStyle/>
                    <a:p>
                      <a:pPr algn="r"/>
                      <a:r>
                        <a:rPr lang="en-US" sz="2000" dirty="0"/>
                        <a:t>−35.61 ± 10.62</a:t>
                      </a:r>
                    </a:p>
                  </a:txBody>
                  <a:tcPr/>
                </a:tc>
                <a:tc>
                  <a:txBody>
                    <a:bodyPr/>
                    <a:lstStyle/>
                    <a:p>
                      <a:pPr algn="r"/>
                      <a:r>
                        <a:rPr lang="en-US" sz="2000" dirty="0"/>
                        <a:t>−29.80 ± 6.14</a:t>
                      </a:r>
                    </a:p>
                  </a:txBody>
                  <a:tcPr/>
                </a:tc>
                <a:tc>
                  <a:txBody>
                    <a:bodyPr/>
                    <a:lstStyle/>
                    <a:p>
                      <a:pPr algn="r"/>
                      <a:r>
                        <a:rPr lang="en-US" sz="2000" dirty="0"/>
                        <a:t>6.53</a:t>
                      </a:r>
                    </a:p>
                  </a:txBody>
                  <a:tcPr/>
                </a:tc>
                <a:extLst>
                  <a:ext uri="{0D108BD9-81ED-4DB2-BD59-A6C34878D82A}">
                    <a16:rowId xmlns:a16="http://schemas.microsoft.com/office/drawing/2014/main" val="49305317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2"/>
                          </a:solidFill>
                        </a:rPr>
                        <a:t>Days open 1-2</a:t>
                      </a:r>
                    </a:p>
                  </a:txBody>
                  <a:tcPr/>
                </a:tc>
                <a:tc>
                  <a:txBody>
                    <a:bodyPr/>
                    <a:lstStyle/>
                    <a:p>
                      <a:pPr algn="r"/>
                      <a:r>
                        <a:rPr lang="en-US" sz="2000" dirty="0"/>
                        <a:t>−23.37 ± 6.70</a:t>
                      </a:r>
                    </a:p>
                  </a:txBody>
                  <a:tcPr/>
                </a:tc>
                <a:tc>
                  <a:txBody>
                    <a:bodyPr/>
                    <a:lstStyle/>
                    <a:p>
                      <a:pPr algn="r"/>
                      <a:r>
                        <a:rPr lang="en-US" sz="2000" dirty="0"/>
                        <a:t>−12.57±3.86</a:t>
                      </a:r>
                    </a:p>
                  </a:txBody>
                  <a:tcPr/>
                </a:tc>
                <a:tc>
                  <a:txBody>
                    <a:bodyPr/>
                    <a:lstStyle/>
                    <a:p>
                      <a:pPr algn="r"/>
                      <a:r>
                        <a:rPr lang="en-US" sz="2000" dirty="0"/>
                        <a:t>9.56</a:t>
                      </a:r>
                    </a:p>
                  </a:txBody>
                  <a:tcPr/>
                </a:tc>
                <a:extLst>
                  <a:ext uri="{0D108BD9-81ED-4DB2-BD59-A6C34878D82A}">
                    <a16:rowId xmlns:a16="http://schemas.microsoft.com/office/drawing/2014/main" val="203882959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2"/>
                          </a:solidFill>
                        </a:rPr>
                        <a:t>Dry period 1-2</a:t>
                      </a:r>
                    </a:p>
                  </a:txBody>
                  <a:tcPr/>
                </a:tc>
                <a:tc>
                  <a:txBody>
                    <a:bodyPr/>
                    <a:lstStyle/>
                    <a:p>
                      <a:pPr algn="r"/>
                      <a:r>
                        <a:rPr lang="en-US" sz="2000" dirty="0"/>
                        <a:t>−75.52 ± 7.27</a:t>
                      </a:r>
                    </a:p>
                  </a:txBody>
                  <a:tcPr/>
                </a:tc>
                <a:tc>
                  <a:txBody>
                    <a:bodyPr/>
                    <a:lstStyle/>
                    <a:p>
                      <a:pPr algn="r"/>
                      <a:r>
                        <a:rPr lang="en-US" sz="2000" dirty="0"/>
                        <a:t>−29.87 ± 4.18</a:t>
                      </a:r>
                    </a:p>
                  </a:txBody>
                  <a:tcPr/>
                </a:tc>
                <a:tc>
                  <a:txBody>
                    <a:bodyPr/>
                    <a:lstStyle/>
                    <a:p>
                      <a:pPr algn="r"/>
                      <a:r>
                        <a:rPr lang="en-US" sz="2000" dirty="0"/>
                        <a:t>21.93</a:t>
                      </a:r>
                    </a:p>
                  </a:txBody>
                  <a:tcPr/>
                </a:tc>
                <a:extLst>
                  <a:ext uri="{0D108BD9-81ED-4DB2-BD59-A6C34878D82A}">
                    <a16:rowId xmlns:a16="http://schemas.microsoft.com/office/drawing/2014/main" val="397640366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2"/>
                          </a:solidFill>
                        </a:rPr>
                        <a:t>305d milk (parity 1)</a:t>
                      </a:r>
                    </a:p>
                  </a:txBody>
                  <a:tcPr/>
                </a:tc>
                <a:tc>
                  <a:txBody>
                    <a:bodyPr/>
                    <a:lstStyle/>
                    <a:p>
                      <a:pPr algn="r"/>
                      <a:r>
                        <a:rPr lang="en-US" sz="2000" dirty="0"/>
                        <a:t>2,165.24 ± 114.09</a:t>
                      </a:r>
                    </a:p>
                  </a:txBody>
                  <a:tcPr/>
                </a:tc>
                <a:tc>
                  <a:txBody>
                    <a:bodyPr/>
                    <a:lstStyle/>
                    <a:p>
                      <a:pPr algn="r"/>
                      <a:r>
                        <a:rPr lang="en-US" sz="2000" dirty="0"/>
                        <a:t>799.03 ± 69.56</a:t>
                      </a:r>
                    </a:p>
                  </a:txBody>
                  <a:tcPr/>
                </a:tc>
                <a:tc>
                  <a:txBody>
                    <a:bodyPr/>
                    <a:lstStyle/>
                    <a:p>
                      <a:pPr algn="r"/>
                      <a:r>
                        <a:rPr lang="en-US" sz="2000" dirty="0"/>
                        <a:t>21.02</a:t>
                      </a:r>
                    </a:p>
                  </a:txBody>
                  <a:tcPr/>
                </a:tc>
                <a:extLst>
                  <a:ext uri="{0D108BD9-81ED-4DB2-BD59-A6C34878D82A}">
                    <a16:rowId xmlns:a16="http://schemas.microsoft.com/office/drawing/2014/main" val="323617084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2"/>
                          </a:solidFill>
                        </a:rPr>
                        <a:t>305d milk (parity 2)</a:t>
                      </a:r>
                    </a:p>
                  </a:txBody>
                  <a:tcPr/>
                </a:tc>
                <a:tc>
                  <a:txBody>
                    <a:bodyPr/>
                    <a:lstStyle/>
                    <a:p>
                      <a:pPr algn="r"/>
                      <a:r>
                        <a:rPr lang="en-US" sz="2000" dirty="0"/>
                        <a:t>2,697.23 ± 156.23</a:t>
                      </a:r>
                    </a:p>
                  </a:txBody>
                  <a:tcPr/>
                </a:tc>
                <a:tc>
                  <a:txBody>
                    <a:bodyPr/>
                    <a:lstStyle/>
                    <a:p>
                      <a:pPr algn="r"/>
                      <a:r>
                        <a:rPr lang="en-US" sz="2000" dirty="0"/>
                        <a:t>897.46 ± 93.95</a:t>
                      </a:r>
                    </a:p>
                  </a:txBody>
                  <a:tcPr/>
                </a:tc>
                <a:tc>
                  <a:txBody>
                    <a:bodyPr/>
                    <a:lstStyle/>
                    <a:p>
                      <a:pPr algn="r"/>
                      <a:r>
                        <a:rPr lang="en-US" sz="2000" dirty="0"/>
                        <a:t>23.23</a:t>
                      </a:r>
                    </a:p>
                  </a:txBody>
                  <a:tcPr/>
                </a:tc>
                <a:extLst>
                  <a:ext uri="{0D108BD9-81ED-4DB2-BD59-A6C34878D82A}">
                    <a16:rowId xmlns:a16="http://schemas.microsoft.com/office/drawing/2014/main" val="1145358160"/>
                  </a:ext>
                </a:extLst>
              </a:tr>
              <a:tr h="370840">
                <a:tc>
                  <a:txBody>
                    <a:bodyPr/>
                    <a:lstStyle/>
                    <a:p>
                      <a:r>
                        <a:rPr lang="en-US" sz="2000" dirty="0">
                          <a:solidFill>
                            <a:schemeClr val="tx2"/>
                          </a:solidFill>
                        </a:rPr>
                        <a:t>Lactation length 1</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000" dirty="0"/>
                        <a:t>42.31 ± 6.14</a:t>
                      </a:r>
                    </a:p>
                  </a:txBody>
                  <a:tcPr/>
                </a:tc>
                <a:tc>
                  <a:txBody>
                    <a:bodyPr/>
                    <a:lstStyle/>
                    <a:p>
                      <a:pPr algn="r"/>
                      <a:r>
                        <a:rPr lang="en-US" sz="2000" dirty="0">
                          <a:solidFill>
                            <a:schemeClr val="tx2"/>
                          </a:solidFill>
                        </a:rPr>
                        <a:t>0.15 ± 3.76</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2000" dirty="0"/>
                        <a:t>0.05</a:t>
                      </a:r>
                    </a:p>
                  </a:txBody>
                  <a:tcPr/>
                </a:tc>
                <a:extLst>
                  <a:ext uri="{0D108BD9-81ED-4DB2-BD59-A6C34878D82A}">
                    <a16:rowId xmlns:a16="http://schemas.microsoft.com/office/drawing/2014/main" val="1861427104"/>
                  </a:ext>
                </a:extLst>
              </a:tr>
              <a:tr h="370840">
                <a:tc>
                  <a:txBody>
                    <a:bodyPr/>
                    <a:lstStyle/>
                    <a:p>
                      <a:r>
                        <a:rPr lang="en-US" sz="2000" dirty="0">
                          <a:solidFill>
                            <a:schemeClr val="tx2"/>
                          </a:solidFill>
                        </a:rPr>
                        <a:t>Lactation length 2</a:t>
                      </a:r>
                    </a:p>
                  </a:txBody>
                  <a:tcPr/>
                </a:tc>
                <a:tc>
                  <a:txBody>
                    <a:bodyPr/>
                    <a:lstStyle/>
                    <a:p>
                      <a:pPr algn="r"/>
                      <a:r>
                        <a:rPr lang="en-US" sz="2000" dirty="0"/>
                        <a:t>49.73 ± 7.71</a:t>
                      </a:r>
                    </a:p>
                  </a:txBody>
                  <a:tcPr/>
                </a:tc>
                <a:tc>
                  <a:txBody>
                    <a:bodyPr/>
                    <a:lstStyle/>
                    <a:p>
                      <a:pPr algn="r"/>
                      <a:r>
                        <a:rPr lang="en-US" sz="2000" dirty="0">
                          <a:solidFill>
                            <a:schemeClr val="tx2"/>
                          </a:solidFill>
                        </a:rPr>
                        <a:t>−4.19 ± 4.64</a:t>
                      </a:r>
                    </a:p>
                  </a:txBody>
                  <a:tcPr/>
                </a:tc>
                <a:tc>
                  <a:txBody>
                    <a:bodyPr/>
                    <a:lstStyle/>
                    <a:p>
                      <a:pPr algn="r"/>
                      <a:r>
                        <a:rPr lang="en-US" sz="2000" dirty="0"/>
                        <a:t>-1.49</a:t>
                      </a:r>
                    </a:p>
                  </a:txBody>
                  <a:tcPr/>
                </a:tc>
                <a:extLst>
                  <a:ext uri="{0D108BD9-81ED-4DB2-BD59-A6C34878D82A}">
                    <a16:rowId xmlns:a16="http://schemas.microsoft.com/office/drawing/2014/main" val="808220246"/>
                  </a:ext>
                </a:extLst>
              </a:tr>
            </a:tbl>
          </a:graphicData>
        </a:graphic>
      </p:graphicFrame>
      <p:sp>
        <p:nvSpPr>
          <p:cNvPr id="6" name="TextBox 5">
            <a:extLst>
              <a:ext uri="{FF2B5EF4-FFF2-40B4-BE49-F238E27FC236}">
                <a16:creationId xmlns:a16="http://schemas.microsoft.com/office/drawing/2014/main" id="{7E72E24B-AB59-A4C2-DD8E-3B787CCE64BF}"/>
              </a:ext>
            </a:extLst>
          </p:cNvPr>
          <p:cNvSpPr txBox="1"/>
          <p:nvPr/>
        </p:nvSpPr>
        <p:spPr>
          <a:xfrm>
            <a:off x="1743073" y="6286300"/>
            <a:ext cx="10335833" cy="461665"/>
          </a:xfrm>
          <a:prstGeom prst="rect">
            <a:avLst/>
          </a:prstGeom>
          <a:noFill/>
        </p:spPr>
        <p:txBody>
          <a:bodyPr wrap="square" rtlCol="0">
            <a:spAutoFit/>
          </a:bodyPr>
          <a:lstStyle/>
          <a:p>
            <a:pPr algn="r"/>
            <a:r>
              <a:rPr lang="en-US" sz="2400" dirty="0">
                <a:solidFill>
                  <a:schemeClr val="accent4"/>
                </a:solidFill>
                <a:latin typeface="Arial" panose="020B0604020202020204" pitchFamily="34" charset="0"/>
                <a:cs typeface="Arial" panose="020B0604020202020204" pitchFamily="34" charset="0"/>
              </a:rPr>
              <a:t>Vieira et al. (2022; https://</a:t>
            </a:r>
            <a:r>
              <a:rPr lang="en-US" sz="2400" dirty="0" err="1">
                <a:solidFill>
                  <a:schemeClr val="accent4"/>
                </a:solidFill>
                <a:latin typeface="Arial" panose="020B0604020202020204" pitchFamily="34" charset="0"/>
                <a:cs typeface="Arial" panose="020B0604020202020204" pitchFamily="34" charset="0"/>
              </a:rPr>
              <a:t>doi.org</a:t>
            </a:r>
            <a:r>
              <a:rPr lang="en-US" sz="2400" dirty="0">
                <a:solidFill>
                  <a:schemeClr val="accent4"/>
                </a:solidFill>
                <a:latin typeface="Arial" panose="020B0604020202020204" pitchFamily="34" charset="0"/>
                <a:cs typeface="Arial" panose="020B0604020202020204" pitchFamily="34" charset="0"/>
              </a:rPr>
              <a:t>/10.37496/rbz5120200266)</a:t>
            </a:r>
          </a:p>
        </p:txBody>
      </p:sp>
      <p:sp>
        <p:nvSpPr>
          <p:cNvPr id="8" name="TextBox 7">
            <a:extLst>
              <a:ext uri="{FF2B5EF4-FFF2-40B4-BE49-F238E27FC236}">
                <a16:creationId xmlns:a16="http://schemas.microsoft.com/office/drawing/2014/main" id="{4DAA3F38-318F-E09B-5EAB-242EB3C00035}"/>
              </a:ext>
            </a:extLst>
          </p:cNvPr>
          <p:cNvSpPr txBox="1"/>
          <p:nvPr/>
        </p:nvSpPr>
        <p:spPr>
          <a:xfrm>
            <a:off x="406400" y="5314771"/>
            <a:ext cx="11163300" cy="707886"/>
          </a:xfrm>
          <a:prstGeom prst="rect">
            <a:avLst/>
          </a:prstGeom>
          <a:noFill/>
        </p:spPr>
        <p:txBody>
          <a:bodyPr wrap="square">
            <a:spAutoFit/>
          </a:bodyPr>
          <a:lstStyle/>
          <a:p>
            <a:r>
              <a:rPr lang="en-US" sz="2000" b="0" i="0" dirty="0">
                <a:solidFill>
                  <a:schemeClr val="tx2"/>
                </a:solidFill>
                <a:effectLst/>
                <a:latin typeface="Noto Sans" panose="020B0502040504020204" pitchFamily="34" charset="0"/>
              </a:rPr>
              <a:t>Breeds considered were: Holstein (H), Gir (G), and six Holstein × Gir composites:  1/4H : 3/4G; 3/8H : 5/8G; 1/2H:1/2G; 5/8H:3/8G; 3/4H:1/4G; and 7/8H:1/8G.</a:t>
            </a:r>
            <a:endParaRPr lang="en-US" sz="2000" dirty="0">
              <a:solidFill>
                <a:schemeClr val="tx2"/>
              </a:solidFill>
            </a:endParaRPr>
          </a:p>
        </p:txBody>
      </p:sp>
    </p:spTree>
    <p:extLst>
      <p:ext uri="{BB962C8B-B14F-4D97-AF65-F5344CB8AC3E}">
        <p14:creationId xmlns:p14="http://schemas.microsoft.com/office/powerpoint/2010/main" val="18761105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B8AE2-77B4-F9D6-75DC-E52132C50286}"/>
              </a:ext>
            </a:extLst>
          </p:cNvPr>
          <p:cNvSpPr>
            <a:spLocks noGrp="1"/>
          </p:cNvSpPr>
          <p:nvPr>
            <p:ph type="title"/>
          </p:nvPr>
        </p:nvSpPr>
        <p:spPr>
          <a:xfrm>
            <a:off x="386861" y="293482"/>
            <a:ext cx="11383108" cy="1561328"/>
          </a:xfrm>
        </p:spPr>
        <p:txBody>
          <a:bodyPr/>
          <a:lstStyle/>
          <a:p>
            <a:r>
              <a:rPr lang="en-US" dirty="0"/>
              <a:t>Genotypes show true breed composition</a:t>
            </a:r>
          </a:p>
        </p:txBody>
      </p:sp>
      <p:pic>
        <p:nvPicPr>
          <p:cNvPr id="5" name="Picture 4">
            <a:extLst>
              <a:ext uri="{FF2B5EF4-FFF2-40B4-BE49-F238E27FC236}">
                <a16:creationId xmlns:a16="http://schemas.microsoft.com/office/drawing/2014/main" id="{6C0A32FB-64A9-E9D9-9B69-1AAEAE712816}"/>
              </a:ext>
            </a:extLst>
          </p:cNvPr>
          <p:cNvPicPr>
            <a:picLocks noChangeAspect="1"/>
          </p:cNvPicPr>
          <p:nvPr/>
        </p:nvPicPr>
        <p:blipFill>
          <a:blip r:embed="rId2"/>
          <a:srcRect l="7163" t="23703" r="7457" b="18816"/>
          <a:stretch>
            <a:fillRect/>
          </a:stretch>
        </p:blipFill>
        <p:spPr>
          <a:xfrm>
            <a:off x="712202" y="1410589"/>
            <a:ext cx="10767595" cy="4708208"/>
          </a:xfrm>
          <a:prstGeom prst="rect">
            <a:avLst/>
          </a:prstGeom>
        </p:spPr>
      </p:pic>
      <p:sp>
        <p:nvSpPr>
          <p:cNvPr id="6" name="TextBox 5">
            <a:extLst>
              <a:ext uri="{FF2B5EF4-FFF2-40B4-BE49-F238E27FC236}">
                <a16:creationId xmlns:a16="http://schemas.microsoft.com/office/drawing/2014/main" id="{C0BAB280-67B6-C7CB-DF92-480905948EE9}"/>
              </a:ext>
            </a:extLst>
          </p:cNvPr>
          <p:cNvSpPr txBox="1"/>
          <p:nvPr/>
        </p:nvSpPr>
        <p:spPr>
          <a:xfrm>
            <a:off x="1743073" y="6286300"/>
            <a:ext cx="10335833" cy="461665"/>
          </a:xfrm>
          <a:prstGeom prst="rect">
            <a:avLst/>
          </a:prstGeom>
          <a:noFill/>
        </p:spPr>
        <p:txBody>
          <a:bodyPr wrap="square" rtlCol="0">
            <a:spAutoFit/>
          </a:bodyPr>
          <a:lstStyle/>
          <a:p>
            <a:pPr algn="r"/>
            <a:r>
              <a:rPr lang="en-US" sz="2400" dirty="0">
                <a:solidFill>
                  <a:schemeClr val="accent4"/>
                </a:solidFill>
                <a:latin typeface="Arial" panose="020B0604020202020204" pitchFamily="34" charset="0"/>
                <a:cs typeface="Arial" panose="020B0604020202020204" pitchFamily="34" charset="0"/>
              </a:rPr>
              <a:t>Harris (2022; https://</a:t>
            </a:r>
            <a:r>
              <a:rPr lang="en-US" sz="2400" dirty="0" err="1">
                <a:solidFill>
                  <a:schemeClr val="accent4"/>
                </a:solidFill>
                <a:latin typeface="Arial" panose="020B0604020202020204" pitchFamily="34" charset="0"/>
                <a:cs typeface="Arial" panose="020B0604020202020204" pitchFamily="34" charset="0"/>
              </a:rPr>
              <a:t>doi.org</a:t>
            </a:r>
            <a:r>
              <a:rPr lang="en-US" sz="2400" dirty="0">
                <a:solidFill>
                  <a:schemeClr val="accent4"/>
                </a:solidFill>
                <a:latin typeface="Arial" panose="020B0604020202020204" pitchFamily="34" charset="0"/>
                <a:cs typeface="Arial" panose="020B0604020202020204" pitchFamily="34" charset="0"/>
              </a:rPr>
              <a:t>/10.3168/jdsc.2021-0176)</a:t>
            </a:r>
          </a:p>
        </p:txBody>
      </p:sp>
    </p:spTree>
    <p:extLst>
      <p:ext uri="{BB962C8B-B14F-4D97-AF65-F5344CB8AC3E}">
        <p14:creationId xmlns:p14="http://schemas.microsoft.com/office/powerpoint/2010/main" val="41226963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C3D67-3086-CED6-BF9E-E4E1B35FB0A8}"/>
              </a:ext>
            </a:extLst>
          </p:cNvPr>
          <p:cNvSpPr>
            <a:spLocks noGrp="1"/>
          </p:cNvSpPr>
          <p:nvPr>
            <p:ph type="title"/>
          </p:nvPr>
        </p:nvSpPr>
        <p:spPr/>
        <p:txBody>
          <a:bodyPr/>
          <a:lstStyle/>
          <a:p>
            <a:r>
              <a:rPr lang="en-US" dirty="0"/>
              <a:t>Genomics benefits from a crossbred reference population</a:t>
            </a:r>
          </a:p>
        </p:txBody>
      </p:sp>
      <p:sp>
        <p:nvSpPr>
          <p:cNvPr id="3" name="Content Placeholder 2">
            <a:extLst>
              <a:ext uri="{FF2B5EF4-FFF2-40B4-BE49-F238E27FC236}">
                <a16:creationId xmlns:a16="http://schemas.microsoft.com/office/drawing/2014/main" id="{C75DF31B-E72A-A128-8ED8-C750D0ACD499}"/>
              </a:ext>
            </a:extLst>
          </p:cNvPr>
          <p:cNvSpPr>
            <a:spLocks noGrp="1"/>
          </p:cNvSpPr>
          <p:nvPr>
            <p:ph idx="1"/>
          </p:nvPr>
        </p:nvSpPr>
        <p:spPr>
          <a:xfrm>
            <a:off x="596900" y="1854810"/>
            <a:ext cx="5319296" cy="4158252"/>
          </a:xfrm>
        </p:spPr>
        <p:txBody>
          <a:bodyPr/>
          <a:lstStyle/>
          <a:p>
            <a:r>
              <a:rPr lang="en-US" dirty="0"/>
              <a:t>The larger the training population the greater the rate of gain</a:t>
            </a:r>
          </a:p>
          <a:p>
            <a:r>
              <a:rPr lang="en-US" dirty="0"/>
              <a:t>When you can tell alternate heterozygotes apart (Aa and </a:t>
            </a:r>
            <a:r>
              <a:rPr lang="en-US" dirty="0" err="1"/>
              <a:t>aA</a:t>
            </a:r>
            <a:r>
              <a:rPr lang="en-US" dirty="0"/>
              <a:t>) genetic gains are larger</a:t>
            </a:r>
          </a:p>
        </p:txBody>
      </p:sp>
      <p:sp>
        <p:nvSpPr>
          <p:cNvPr id="5" name="TextBox 4">
            <a:extLst>
              <a:ext uri="{FF2B5EF4-FFF2-40B4-BE49-F238E27FC236}">
                <a16:creationId xmlns:a16="http://schemas.microsoft.com/office/drawing/2014/main" id="{7D3DAF84-5248-096E-C22F-B09F8B3D8966}"/>
              </a:ext>
            </a:extLst>
          </p:cNvPr>
          <p:cNvSpPr txBox="1"/>
          <p:nvPr/>
        </p:nvSpPr>
        <p:spPr>
          <a:xfrm>
            <a:off x="1743073" y="6286300"/>
            <a:ext cx="10335833" cy="461665"/>
          </a:xfrm>
          <a:prstGeom prst="rect">
            <a:avLst/>
          </a:prstGeom>
          <a:noFill/>
        </p:spPr>
        <p:txBody>
          <a:bodyPr wrap="square" rtlCol="0">
            <a:spAutoFit/>
          </a:bodyPr>
          <a:lstStyle/>
          <a:p>
            <a:pPr algn="r"/>
            <a:r>
              <a:rPr lang="en-US" sz="2400" dirty="0" err="1">
                <a:solidFill>
                  <a:schemeClr val="accent4"/>
                </a:solidFill>
                <a:latin typeface="Arial" panose="020B0604020202020204" pitchFamily="34" charset="0"/>
                <a:cs typeface="Arial" panose="020B0604020202020204" pitchFamily="34" charset="0"/>
              </a:rPr>
              <a:t>Esfandyari</a:t>
            </a:r>
            <a:r>
              <a:rPr lang="en-US" sz="2400" dirty="0">
                <a:solidFill>
                  <a:schemeClr val="accent4"/>
                </a:solidFill>
                <a:latin typeface="Arial" panose="020B0604020202020204" pitchFamily="34" charset="0"/>
                <a:cs typeface="Arial" panose="020B0604020202020204" pitchFamily="34" charset="0"/>
              </a:rPr>
              <a:t> et al. (2015; https://</a:t>
            </a:r>
            <a:r>
              <a:rPr lang="en-US" sz="2400" dirty="0" err="1">
                <a:solidFill>
                  <a:schemeClr val="accent4"/>
                </a:solidFill>
                <a:latin typeface="Arial" panose="020B0604020202020204" pitchFamily="34" charset="0"/>
                <a:cs typeface="Arial" panose="020B0604020202020204" pitchFamily="34" charset="0"/>
              </a:rPr>
              <a:t>doi.org</a:t>
            </a:r>
            <a:r>
              <a:rPr lang="en-US" sz="2400" dirty="0">
                <a:solidFill>
                  <a:schemeClr val="accent4"/>
                </a:solidFill>
                <a:latin typeface="Arial" panose="020B0604020202020204" pitchFamily="34" charset="0"/>
                <a:cs typeface="Arial" panose="020B0604020202020204" pitchFamily="34" charset="0"/>
              </a:rPr>
              <a:t>/10.1186/s12711-015-0155-z)</a:t>
            </a:r>
          </a:p>
        </p:txBody>
      </p:sp>
      <p:pic>
        <p:nvPicPr>
          <p:cNvPr id="6" name="Picture 5">
            <a:extLst>
              <a:ext uri="{FF2B5EF4-FFF2-40B4-BE49-F238E27FC236}">
                <a16:creationId xmlns:a16="http://schemas.microsoft.com/office/drawing/2014/main" id="{21CE6796-E8E7-1667-B2A3-A7D8B3C38FF3}"/>
              </a:ext>
            </a:extLst>
          </p:cNvPr>
          <p:cNvPicPr>
            <a:picLocks noChangeAspect="1"/>
          </p:cNvPicPr>
          <p:nvPr/>
        </p:nvPicPr>
        <p:blipFill>
          <a:blip r:embed="rId2"/>
          <a:srcRect l="26471" t="13402" r="14500"/>
          <a:stretch>
            <a:fillRect/>
          </a:stretch>
        </p:blipFill>
        <p:spPr>
          <a:xfrm>
            <a:off x="6275805" y="1074146"/>
            <a:ext cx="5293895" cy="5043925"/>
          </a:xfrm>
          <a:prstGeom prst="rect">
            <a:avLst/>
          </a:prstGeom>
        </p:spPr>
      </p:pic>
    </p:spTree>
    <p:extLst>
      <p:ext uri="{BB962C8B-B14F-4D97-AF65-F5344CB8AC3E}">
        <p14:creationId xmlns:p14="http://schemas.microsoft.com/office/powerpoint/2010/main" val="14125136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74671-08AC-FF27-584F-88BC6AF87706}"/>
              </a:ext>
            </a:extLst>
          </p:cNvPr>
          <p:cNvSpPr>
            <a:spLocks noGrp="1"/>
          </p:cNvSpPr>
          <p:nvPr>
            <p:ph type="title"/>
          </p:nvPr>
        </p:nvSpPr>
        <p:spPr/>
        <p:txBody>
          <a:bodyPr/>
          <a:lstStyle/>
          <a:p>
            <a:r>
              <a:rPr lang="en-US" dirty="0"/>
              <a:t>Precision breeding</a:t>
            </a:r>
          </a:p>
        </p:txBody>
      </p:sp>
      <p:sp>
        <p:nvSpPr>
          <p:cNvPr id="3" name="Content Placeholder 2">
            <a:extLst>
              <a:ext uri="{FF2B5EF4-FFF2-40B4-BE49-F238E27FC236}">
                <a16:creationId xmlns:a16="http://schemas.microsoft.com/office/drawing/2014/main" id="{097C60A5-94ED-DD3C-CCA1-362A3C592781}"/>
              </a:ext>
            </a:extLst>
          </p:cNvPr>
          <p:cNvSpPr>
            <a:spLocks noGrp="1"/>
          </p:cNvSpPr>
          <p:nvPr>
            <p:ph idx="1"/>
          </p:nvPr>
        </p:nvSpPr>
        <p:spPr>
          <a:xfrm>
            <a:off x="6342537" y="1701436"/>
            <a:ext cx="5426631" cy="4158252"/>
          </a:xfrm>
        </p:spPr>
        <p:txBody>
          <a:bodyPr>
            <a:normAutofit/>
          </a:bodyPr>
          <a:lstStyle/>
          <a:p>
            <a:r>
              <a:rPr lang="en-US" dirty="0"/>
              <a:t>Combines additive effects with dominance effects unique to a particular pair of animals</a:t>
            </a:r>
          </a:p>
          <a:p>
            <a:r>
              <a:rPr lang="en-US" dirty="0"/>
              <a:t>A similar strategy is used in swine and poultry breeding</a:t>
            </a:r>
          </a:p>
          <a:p>
            <a:pPr marL="342900" lvl="1" indent="0">
              <a:buNone/>
            </a:pPr>
            <a:r>
              <a:rPr lang="en-US" dirty="0"/>
              <a:t>(They might have taken the idea from plant breeders.)</a:t>
            </a:r>
          </a:p>
        </p:txBody>
      </p:sp>
      <p:sp>
        <p:nvSpPr>
          <p:cNvPr id="5" name="TextBox 4">
            <a:extLst>
              <a:ext uri="{FF2B5EF4-FFF2-40B4-BE49-F238E27FC236}">
                <a16:creationId xmlns:a16="http://schemas.microsoft.com/office/drawing/2014/main" id="{221E8EFE-9BC1-462C-722E-377EC17D3A7F}"/>
              </a:ext>
            </a:extLst>
          </p:cNvPr>
          <p:cNvSpPr txBox="1"/>
          <p:nvPr/>
        </p:nvSpPr>
        <p:spPr>
          <a:xfrm>
            <a:off x="1743073" y="6286300"/>
            <a:ext cx="10335833" cy="461665"/>
          </a:xfrm>
          <a:prstGeom prst="rect">
            <a:avLst/>
          </a:prstGeom>
          <a:noFill/>
        </p:spPr>
        <p:txBody>
          <a:bodyPr wrap="square" rtlCol="0">
            <a:spAutoFit/>
          </a:bodyPr>
          <a:lstStyle/>
          <a:p>
            <a:pPr algn="r"/>
            <a:r>
              <a:rPr lang="en-US" sz="2400" dirty="0">
                <a:solidFill>
                  <a:schemeClr val="accent4"/>
                </a:solidFill>
                <a:latin typeface="Arial" panose="020B0604020202020204" pitchFamily="34" charset="0"/>
                <a:cs typeface="Arial" panose="020B0604020202020204" pitchFamily="34" charset="0"/>
              </a:rPr>
              <a:t>Begna (2021; https://</a:t>
            </a:r>
            <a:r>
              <a:rPr lang="en-US" sz="2400" dirty="0" err="1">
                <a:solidFill>
                  <a:schemeClr val="accent4"/>
                </a:solidFill>
                <a:latin typeface="Arial" panose="020B0604020202020204" pitchFamily="34" charset="0"/>
                <a:cs typeface="Arial" panose="020B0604020202020204" pitchFamily="34" charset="0"/>
              </a:rPr>
              <a:t>dx.doi.org</a:t>
            </a:r>
            <a:r>
              <a:rPr lang="en-US" sz="2400" dirty="0">
                <a:solidFill>
                  <a:schemeClr val="accent4"/>
                </a:solidFill>
                <a:latin typeface="Arial" panose="020B0604020202020204" pitchFamily="34" charset="0"/>
                <a:cs typeface="Arial" panose="020B0604020202020204" pitchFamily="34" charset="0"/>
              </a:rPr>
              <a:t>/10.17352/ojps.000043)</a:t>
            </a:r>
          </a:p>
        </p:txBody>
      </p:sp>
      <p:grpSp>
        <p:nvGrpSpPr>
          <p:cNvPr id="15" name="Group 14">
            <a:extLst>
              <a:ext uri="{FF2B5EF4-FFF2-40B4-BE49-F238E27FC236}">
                <a16:creationId xmlns:a16="http://schemas.microsoft.com/office/drawing/2014/main" id="{93CAD2FB-BF97-3792-527C-560B2AE93579}"/>
              </a:ext>
            </a:extLst>
          </p:cNvPr>
          <p:cNvGrpSpPr/>
          <p:nvPr/>
        </p:nvGrpSpPr>
        <p:grpSpPr>
          <a:xfrm>
            <a:off x="422833" y="1790336"/>
            <a:ext cx="5426631" cy="3455128"/>
            <a:chOff x="6166603" y="1701436"/>
            <a:chExt cx="5426631" cy="3455128"/>
          </a:xfrm>
        </p:grpSpPr>
        <p:pic>
          <p:nvPicPr>
            <p:cNvPr id="8194" name="Picture 2" descr="Combining ability and heterosis in plant improvement">
              <a:extLst>
                <a:ext uri="{FF2B5EF4-FFF2-40B4-BE49-F238E27FC236}">
                  <a16:creationId xmlns:a16="http://schemas.microsoft.com/office/drawing/2014/main" id="{311FC0C3-6496-8304-53C3-7AA36F6870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6603" y="1701436"/>
              <a:ext cx="5426631" cy="3455128"/>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a:extLst>
                <a:ext uri="{FF2B5EF4-FFF2-40B4-BE49-F238E27FC236}">
                  <a16:creationId xmlns:a16="http://schemas.microsoft.com/office/drawing/2014/main" id="{B931D5F1-F6E1-693C-A8E7-5C0A4875C815}"/>
                </a:ext>
              </a:extLst>
            </p:cNvPr>
            <p:cNvCxnSpPr>
              <a:cxnSpLocks/>
            </p:cNvCxnSpPr>
            <p:nvPr/>
          </p:nvCxnSpPr>
          <p:spPr>
            <a:xfrm>
              <a:off x="8141143" y="2598871"/>
              <a:ext cx="2332893" cy="0"/>
            </a:xfrm>
            <a:prstGeom prst="line">
              <a:avLst/>
            </a:prstGeom>
            <a:ln w="38100">
              <a:solidFill>
                <a:schemeClr val="accent2">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ABF30BE2-C9E8-9373-94D0-CAB7643D62A3}"/>
                </a:ext>
              </a:extLst>
            </p:cNvPr>
            <p:cNvCxnSpPr>
              <a:cxnSpLocks/>
            </p:cNvCxnSpPr>
            <p:nvPr/>
          </p:nvCxnSpPr>
          <p:spPr>
            <a:xfrm>
              <a:off x="8141143" y="3124872"/>
              <a:ext cx="2332893" cy="0"/>
            </a:xfrm>
            <a:prstGeom prst="line">
              <a:avLst/>
            </a:prstGeom>
            <a:ln w="38100">
              <a:solidFill>
                <a:srgbClr val="0070C0"/>
              </a:solidFill>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B8FE6D14-9D7D-1568-583F-4EE42FF96899}"/>
                </a:ext>
              </a:extLst>
            </p:cNvPr>
            <p:cNvCxnSpPr>
              <a:cxnSpLocks/>
            </p:cNvCxnSpPr>
            <p:nvPr/>
          </p:nvCxnSpPr>
          <p:spPr>
            <a:xfrm>
              <a:off x="8157045" y="2598871"/>
              <a:ext cx="0" cy="549854"/>
            </a:xfrm>
            <a:prstGeom prst="straightConnector1">
              <a:avLst/>
            </a:prstGeom>
            <a:ln w="38100">
              <a:solidFill>
                <a:srgbClr val="92D050"/>
              </a:solidFill>
              <a:headEnd type="triangle" w="med" len="med"/>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E7EB10FF-9679-94A3-545D-E2ED7D954214}"/>
                </a:ext>
              </a:extLst>
            </p:cNvPr>
            <p:cNvCxnSpPr>
              <a:cxnSpLocks/>
            </p:cNvCxnSpPr>
            <p:nvPr/>
          </p:nvCxnSpPr>
          <p:spPr>
            <a:xfrm>
              <a:off x="10474036" y="2598871"/>
              <a:ext cx="0" cy="549854"/>
            </a:xfrm>
            <a:prstGeom prst="straightConnector1">
              <a:avLst/>
            </a:prstGeom>
            <a:ln w="38100">
              <a:solidFill>
                <a:srgbClr val="92D050"/>
              </a:solidFill>
              <a:headEnd type="triangle" w="med" len="med"/>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3190215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7AFD2-264C-718D-DE9E-46879C775C9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2B544DD-A196-9921-F064-FBE8D44D6915}"/>
              </a:ext>
            </a:extLst>
          </p:cNvPr>
          <p:cNvSpPr>
            <a:spLocks noGrp="1"/>
          </p:cNvSpPr>
          <p:nvPr>
            <p:ph type="title"/>
          </p:nvPr>
        </p:nvSpPr>
        <p:spPr/>
        <p:txBody>
          <a:bodyPr/>
          <a:lstStyle/>
          <a:p>
            <a:r>
              <a:rPr lang="en-US" dirty="0"/>
              <a:t>Matings with specific combining ability</a:t>
            </a:r>
          </a:p>
        </p:txBody>
      </p:sp>
      <p:pic>
        <p:nvPicPr>
          <p:cNvPr id="10" name="Picture 9" descr="A red cow with a black background&#10;&#10;AI-generated content may be incorrect.">
            <a:extLst>
              <a:ext uri="{FF2B5EF4-FFF2-40B4-BE49-F238E27FC236}">
                <a16:creationId xmlns:a16="http://schemas.microsoft.com/office/drawing/2014/main" id="{B6C8D1B6-B778-4677-8D39-D488A0B5D522}"/>
              </a:ext>
            </a:extLst>
          </p:cNvPr>
          <p:cNvPicPr>
            <a:picLocks noChangeAspect="1"/>
          </p:cNvPicPr>
          <p:nvPr/>
        </p:nvPicPr>
        <p:blipFill>
          <a:blip r:embed="rId2">
            <a:duotone>
              <a:schemeClr val="accent1">
                <a:shade val="45000"/>
                <a:satMod val="135000"/>
              </a:schemeClr>
              <a:prstClr val="white"/>
            </a:duotone>
          </a:blip>
          <a:stretch>
            <a:fillRect/>
          </a:stretch>
        </p:blipFill>
        <p:spPr>
          <a:xfrm>
            <a:off x="2667000" y="1890471"/>
            <a:ext cx="2070100" cy="1600200"/>
          </a:xfrm>
          <a:prstGeom prst="rect">
            <a:avLst/>
          </a:prstGeom>
        </p:spPr>
      </p:pic>
      <p:pic>
        <p:nvPicPr>
          <p:cNvPr id="11" name="Picture 10" descr="A red cow with black background&#10;&#10;AI-generated content may be incorrect.">
            <a:extLst>
              <a:ext uri="{FF2B5EF4-FFF2-40B4-BE49-F238E27FC236}">
                <a16:creationId xmlns:a16="http://schemas.microsoft.com/office/drawing/2014/main" id="{AE9B048F-E1A2-C349-5F05-D8125345D3B0}"/>
              </a:ext>
            </a:extLst>
          </p:cNvPr>
          <p:cNvPicPr>
            <a:picLocks noChangeAspect="1"/>
          </p:cNvPicPr>
          <p:nvPr/>
        </p:nvPicPr>
        <p:blipFill>
          <a:blip r:embed="rId3">
            <a:duotone>
              <a:schemeClr val="accent4">
                <a:shade val="45000"/>
                <a:satMod val="135000"/>
              </a:schemeClr>
              <a:prstClr val="white"/>
            </a:duotone>
          </a:blip>
          <a:stretch>
            <a:fillRect/>
          </a:stretch>
        </p:blipFill>
        <p:spPr>
          <a:xfrm>
            <a:off x="427276" y="1890471"/>
            <a:ext cx="2070100" cy="1600200"/>
          </a:xfrm>
          <a:prstGeom prst="rect">
            <a:avLst/>
          </a:prstGeom>
        </p:spPr>
      </p:pic>
      <p:pic>
        <p:nvPicPr>
          <p:cNvPr id="12" name="Picture 11" descr="A red cow with a black background&#10;&#10;AI-generated content may be incorrect.">
            <a:extLst>
              <a:ext uri="{FF2B5EF4-FFF2-40B4-BE49-F238E27FC236}">
                <a16:creationId xmlns:a16="http://schemas.microsoft.com/office/drawing/2014/main" id="{031BB33A-61B5-2DE9-9615-2045FDE39F0A}"/>
              </a:ext>
            </a:extLst>
          </p:cNvPr>
          <p:cNvPicPr>
            <a:picLocks noChangeAspect="1"/>
          </p:cNvPicPr>
          <p:nvPr/>
        </p:nvPicPr>
        <p:blipFill>
          <a:blip r:embed="rId2">
            <a:duotone>
              <a:schemeClr val="accent3">
                <a:shade val="45000"/>
                <a:satMod val="135000"/>
              </a:schemeClr>
              <a:prstClr val="white"/>
            </a:duotone>
          </a:blip>
          <a:stretch>
            <a:fillRect/>
          </a:stretch>
        </p:blipFill>
        <p:spPr>
          <a:xfrm>
            <a:off x="1547138" y="3648569"/>
            <a:ext cx="2070100" cy="1600200"/>
          </a:xfrm>
          <a:prstGeom prst="rect">
            <a:avLst/>
          </a:prstGeom>
        </p:spPr>
      </p:pic>
      <p:cxnSp>
        <p:nvCxnSpPr>
          <p:cNvPr id="14" name="Straight Arrow Connector 13">
            <a:extLst>
              <a:ext uri="{FF2B5EF4-FFF2-40B4-BE49-F238E27FC236}">
                <a16:creationId xmlns:a16="http://schemas.microsoft.com/office/drawing/2014/main" id="{681C133E-C07D-78FC-77C9-87F89DC0C8CD}"/>
              </a:ext>
            </a:extLst>
          </p:cNvPr>
          <p:cNvCxnSpPr>
            <a:cxnSpLocks/>
          </p:cNvCxnSpPr>
          <p:nvPr/>
        </p:nvCxnSpPr>
        <p:spPr>
          <a:xfrm>
            <a:off x="2667000" y="3092879"/>
            <a:ext cx="0" cy="844446"/>
          </a:xfrm>
          <a:prstGeom prst="straightConnector1">
            <a:avLst/>
          </a:prstGeom>
          <a:ln w="50800">
            <a:tailEnd type="triangle" w="lg" len="lg"/>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964FC193-4E3E-6B9B-EF39-CD9BBAB6ECAD}"/>
              </a:ext>
            </a:extLst>
          </p:cNvPr>
          <p:cNvSpPr txBox="1"/>
          <p:nvPr/>
        </p:nvSpPr>
        <p:spPr>
          <a:xfrm>
            <a:off x="1292494" y="2283070"/>
            <a:ext cx="679994" cy="461665"/>
          </a:xfrm>
          <a:prstGeom prst="rect">
            <a:avLst/>
          </a:prstGeom>
          <a:noFill/>
        </p:spPr>
        <p:txBody>
          <a:bodyPr wrap="none" rtlCol="0">
            <a:spAutoFit/>
          </a:bodyPr>
          <a:lstStyle/>
          <a:p>
            <a:r>
              <a:rPr lang="en-US" sz="2400" b="1" dirty="0">
                <a:solidFill>
                  <a:schemeClr val="bg1"/>
                </a:solidFill>
              </a:rPr>
              <a:t>+50</a:t>
            </a:r>
          </a:p>
        </p:txBody>
      </p:sp>
      <p:sp>
        <p:nvSpPr>
          <p:cNvPr id="19" name="TextBox 18">
            <a:extLst>
              <a:ext uri="{FF2B5EF4-FFF2-40B4-BE49-F238E27FC236}">
                <a16:creationId xmlns:a16="http://schemas.microsoft.com/office/drawing/2014/main" id="{677801F3-146A-EE20-3511-B4AED36CC0D2}"/>
              </a:ext>
            </a:extLst>
          </p:cNvPr>
          <p:cNvSpPr txBox="1"/>
          <p:nvPr/>
        </p:nvSpPr>
        <p:spPr>
          <a:xfrm>
            <a:off x="3536216" y="2275398"/>
            <a:ext cx="679994" cy="461665"/>
          </a:xfrm>
          <a:prstGeom prst="rect">
            <a:avLst/>
          </a:prstGeom>
          <a:noFill/>
        </p:spPr>
        <p:txBody>
          <a:bodyPr wrap="none" rtlCol="0">
            <a:spAutoFit/>
          </a:bodyPr>
          <a:lstStyle/>
          <a:p>
            <a:r>
              <a:rPr lang="en-US" sz="2400" b="1" dirty="0">
                <a:solidFill>
                  <a:schemeClr val="bg1"/>
                </a:solidFill>
              </a:rPr>
              <a:t>+30</a:t>
            </a:r>
          </a:p>
        </p:txBody>
      </p:sp>
      <p:sp>
        <p:nvSpPr>
          <p:cNvPr id="20" name="TextBox 19">
            <a:extLst>
              <a:ext uri="{FF2B5EF4-FFF2-40B4-BE49-F238E27FC236}">
                <a16:creationId xmlns:a16="http://schemas.microsoft.com/office/drawing/2014/main" id="{99BEA7A6-02B3-D0B4-23A4-68968A4E06D9}"/>
              </a:ext>
            </a:extLst>
          </p:cNvPr>
          <p:cNvSpPr txBox="1"/>
          <p:nvPr/>
        </p:nvSpPr>
        <p:spPr>
          <a:xfrm>
            <a:off x="2357912" y="4021729"/>
            <a:ext cx="679994" cy="461665"/>
          </a:xfrm>
          <a:prstGeom prst="rect">
            <a:avLst/>
          </a:prstGeom>
          <a:noFill/>
        </p:spPr>
        <p:txBody>
          <a:bodyPr wrap="none" rtlCol="0">
            <a:spAutoFit/>
          </a:bodyPr>
          <a:lstStyle/>
          <a:p>
            <a:r>
              <a:rPr lang="en-US" sz="2400" b="1" dirty="0">
                <a:solidFill>
                  <a:schemeClr val="bg1"/>
                </a:solidFill>
              </a:rPr>
              <a:t>+40</a:t>
            </a:r>
          </a:p>
        </p:txBody>
      </p:sp>
      <p:sp>
        <p:nvSpPr>
          <p:cNvPr id="21" name="TextBox 20">
            <a:extLst>
              <a:ext uri="{FF2B5EF4-FFF2-40B4-BE49-F238E27FC236}">
                <a16:creationId xmlns:a16="http://schemas.microsoft.com/office/drawing/2014/main" id="{7D4D2A38-ACEF-2225-99FC-2317A04D0E8B}"/>
              </a:ext>
            </a:extLst>
          </p:cNvPr>
          <p:cNvSpPr txBox="1"/>
          <p:nvPr/>
        </p:nvSpPr>
        <p:spPr>
          <a:xfrm>
            <a:off x="965859" y="1580243"/>
            <a:ext cx="3464100" cy="523220"/>
          </a:xfrm>
          <a:prstGeom prst="rect">
            <a:avLst/>
          </a:prstGeom>
          <a:noFill/>
        </p:spPr>
        <p:txBody>
          <a:bodyPr wrap="square" rtlCol="0">
            <a:spAutoFit/>
          </a:bodyPr>
          <a:lstStyle/>
          <a:p>
            <a:pPr algn="ctr"/>
            <a:r>
              <a:rPr lang="en-US" sz="2800" b="1" dirty="0"/>
              <a:t>Crossbred Mating 1</a:t>
            </a:r>
          </a:p>
        </p:txBody>
      </p:sp>
      <p:pic>
        <p:nvPicPr>
          <p:cNvPr id="22" name="Picture 21" descr="A red cow with a black background&#10;&#10;AI-generated content may be incorrect.">
            <a:extLst>
              <a:ext uri="{FF2B5EF4-FFF2-40B4-BE49-F238E27FC236}">
                <a16:creationId xmlns:a16="http://schemas.microsoft.com/office/drawing/2014/main" id="{9620D18C-F135-9B58-1026-572374A2D0F7}"/>
              </a:ext>
            </a:extLst>
          </p:cNvPr>
          <p:cNvPicPr>
            <a:picLocks noChangeAspect="1"/>
          </p:cNvPicPr>
          <p:nvPr/>
        </p:nvPicPr>
        <p:blipFill>
          <a:blip r:embed="rId2">
            <a:duotone>
              <a:schemeClr val="accent1">
                <a:shade val="45000"/>
                <a:satMod val="135000"/>
              </a:schemeClr>
              <a:prstClr val="white"/>
            </a:duotone>
          </a:blip>
          <a:stretch>
            <a:fillRect/>
          </a:stretch>
        </p:blipFill>
        <p:spPr>
          <a:xfrm>
            <a:off x="8874303" y="1890471"/>
            <a:ext cx="2070100" cy="1600200"/>
          </a:xfrm>
          <a:prstGeom prst="rect">
            <a:avLst/>
          </a:prstGeom>
        </p:spPr>
      </p:pic>
      <p:pic>
        <p:nvPicPr>
          <p:cNvPr id="23" name="Picture 22" descr="A red cow with black background&#10;&#10;AI-generated content may be incorrect.">
            <a:extLst>
              <a:ext uri="{FF2B5EF4-FFF2-40B4-BE49-F238E27FC236}">
                <a16:creationId xmlns:a16="http://schemas.microsoft.com/office/drawing/2014/main" id="{9C2A817E-4FEC-2881-812F-D154024103DB}"/>
              </a:ext>
            </a:extLst>
          </p:cNvPr>
          <p:cNvPicPr>
            <a:picLocks noChangeAspect="1"/>
          </p:cNvPicPr>
          <p:nvPr/>
        </p:nvPicPr>
        <p:blipFill>
          <a:blip r:embed="rId3">
            <a:duotone>
              <a:schemeClr val="accent4">
                <a:shade val="45000"/>
                <a:satMod val="135000"/>
              </a:schemeClr>
              <a:prstClr val="white"/>
            </a:duotone>
          </a:blip>
          <a:stretch>
            <a:fillRect/>
          </a:stretch>
        </p:blipFill>
        <p:spPr>
          <a:xfrm>
            <a:off x="6634579" y="1890471"/>
            <a:ext cx="2070100" cy="1600200"/>
          </a:xfrm>
          <a:prstGeom prst="rect">
            <a:avLst/>
          </a:prstGeom>
        </p:spPr>
      </p:pic>
      <p:pic>
        <p:nvPicPr>
          <p:cNvPr id="24" name="Picture 23" descr="A red cow with a black background&#10;&#10;AI-generated content may be incorrect.">
            <a:extLst>
              <a:ext uri="{FF2B5EF4-FFF2-40B4-BE49-F238E27FC236}">
                <a16:creationId xmlns:a16="http://schemas.microsoft.com/office/drawing/2014/main" id="{DBD51F77-C845-74DB-B1E0-5A366ABC6952}"/>
              </a:ext>
            </a:extLst>
          </p:cNvPr>
          <p:cNvPicPr>
            <a:picLocks noChangeAspect="1"/>
          </p:cNvPicPr>
          <p:nvPr/>
        </p:nvPicPr>
        <p:blipFill>
          <a:blip r:embed="rId2">
            <a:duotone>
              <a:schemeClr val="accent3">
                <a:shade val="45000"/>
                <a:satMod val="135000"/>
              </a:schemeClr>
              <a:prstClr val="white"/>
            </a:duotone>
          </a:blip>
          <a:stretch>
            <a:fillRect/>
          </a:stretch>
        </p:blipFill>
        <p:spPr>
          <a:xfrm>
            <a:off x="7754441" y="3648569"/>
            <a:ext cx="2070100" cy="1600200"/>
          </a:xfrm>
          <a:prstGeom prst="rect">
            <a:avLst/>
          </a:prstGeom>
        </p:spPr>
      </p:pic>
      <p:cxnSp>
        <p:nvCxnSpPr>
          <p:cNvPr id="25" name="Straight Arrow Connector 24">
            <a:extLst>
              <a:ext uri="{FF2B5EF4-FFF2-40B4-BE49-F238E27FC236}">
                <a16:creationId xmlns:a16="http://schemas.microsoft.com/office/drawing/2014/main" id="{8FED0C49-D3CE-E88E-ACD8-7B2D63B0EDC1}"/>
              </a:ext>
            </a:extLst>
          </p:cNvPr>
          <p:cNvCxnSpPr>
            <a:cxnSpLocks/>
          </p:cNvCxnSpPr>
          <p:nvPr/>
        </p:nvCxnSpPr>
        <p:spPr>
          <a:xfrm>
            <a:off x="8874303" y="3092879"/>
            <a:ext cx="0" cy="844446"/>
          </a:xfrm>
          <a:prstGeom prst="straightConnector1">
            <a:avLst/>
          </a:prstGeom>
          <a:ln w="50800">
            <a:tailEnd type="triangle" w="lg" len="lg"/>
          </a:ln>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A86F2383-6CE5-1C9B-4A3F-4F92639E5639}"/>
              </a:ext>
            </a:extLst>
          </p:cNvPr>
          <p:cNvSpPr txBox="1"/>
          <p:nvPr/>
        </p:nvSpPr>
        <p:spPr>
          <a:xfrm>
            <a:off x="7499797" y="2283070"/>
            <a:ext cx="679994" cy="461665"/>
          </a:xfrm>
          <a:prstGeom prst="rect">
            <a:avLst/>
          </a:prstGeom>
          <a:noFill/>
        </p:spPr>
        <p:txBody>
          <a:bodyPr wrap="none" rtlCol="0">
            <a:spAutoFit/>
          </a:bodyPr>
          <a:lstStyle/>
          <a:p>
            <a:r>
              <a:rPr lang="en-US" sz="2400" b="1" dirty="0">
                <a:solidFill>
                  <a:schemeClr val="bg1"/>
                </a:solidFill>
              </a:rPr>
              <a:t>+50</a:t>
            </a:r>
          </a:p>
        </p:txBody>
      </p:sp>
      <p:sp>
        <p:nvSpPr>
          <p:cNvPr id="27" name="TextBox 26">
            <a:extLst>
              <a:ext uri="{FF2B5EF4-FFF2-40B4-BE49-F238E27FC236}">
                <a16:creationId xmlns:a16="http://schemas.microsoft.com/office/drawing/2014/main" id="{474EA5FF-5716-B05F-32A1-2B83071E62FD}"/>
              </a:ext>
            </a:extLst>
          </p:cNvPr>
          <p:cNvSpPr txBox="1"/>
          <p:nvPr/>
        </p:nvSpPr>
        <p:spPr>
          <a:xfrm>
            <a:off x="9743519" y="2275398"/>
            <a:ext cx="679994" cy="461665"/>
          </a:xfrm>
          <a:prstGeom prst="rect">
            <a:avLst/>
          </a:prstGeom>
          <a:noFill/>
        </p:spPr>
        <p:txBody>
          <a:bodyPr wrap="none" rtlCol="0">
            <a:spAutoFit/>
          </a:bodyPr>
          <a:lstStyle/>
          <a:p>
            <a:r>
              <a:rPr lang="en-US" sz="2400" b="1" dirty="0">
                <a:solidFill>
                  <a:schemeClr val="bg1"/>
                </a:solidFill>
              </a:rPr>
              <a:t>+30</a:t>
            </a:r>
          </a:p>
        </p:txBody>
      </p:sp>
      <p:sp>
        <p:nvSpPr>
          <p:cNvPr id="28" name="TextBox 27">
            <a:extLst>
              <a:ext uri="{FF2B5EF4-FFF2-40B4-BE49-F238E27FC236}">
                <a16:creationId xmlns:a16="http://schemas.microsoft.com/office/drawing/2014/main" id="{94D20312-AFE9-DA1E-FED4-E2A89B409949}"/>
              </a:ext>
            </a:extLst>
          </p:cNvPr>
          <p:cNvSpPr txBox="1"/>
          <p:nvPr/>
        </p:nvSpPr>
        <p:spPr>
          <a:xfrm>
            <a:off x="8565215" y="4021729"/>
            <a:ext cx="679994" cy="461665"/>
          </a:xfrm>
          <a:prstGeom prst="rect">
            <a:avLst/>
          </a:prstGeom>
          <a:noFill/>
        </p:spPr>
        <p:txBody>
          <a:bodyPr wrap="none" rtlCol="0">
            <a:spAutoFit/>
          </a:bodyPr>
          <a:lstStyle/>
          <a:p>
            <a:r>
              <a:rPr lang="en-US" sz="2400" b="1" dirty="0">
                <a:solidFill>
                  <a:schemeClr val="bg1"/>
                </a:solidFill>
              </a:rPr>
              <a:t>+40</a:t>
            </a:r>
          </a:p>
        </p:txBody>
      </p:sp>
      <p:sp>
        <p:nvSpPr>
          <p:cNvPr id="29" name="TextBox 28">
            <a:extLst>
              <a:ext uri="{FF2B5EF4-FFF2-40B4-BE49-F238E27FC236}">
                <a16:creationId xmlns:a16="http://schemas.microsoft.com/office/drawing/2014/main" id="{3AAB1DBB-6179-1703-BB66-5638EAC39816}"/>
              </a:ext>
            </a:extLst>
          </p:cNvPr>
          <p:cNvSpPr txBox="1"/>
          <p:nvPr/>
        </p:nvSpPr>
        <p:spPr>
          <a:xfrm>
            <a:off x="7091977" y="1566310"/>
            <a:ext cx="3564648" cy="523220"/>
          </a:xfrm>
          <a:prstGeom prst="rect">
            <a:avLst/>
          </a:prstGeom>
          <a:noFill/>
        </p:spPr>
        <p:txBody>
          <a:bodyPr wrap="square" rtlCol="0">
            <a:spAutoFit/>
          </a:bodyPr>
          <a:lstStyle/>
          <a:p>
            <a:pPr algn="ctr"/>
            <a:r>
              <a:rPr lang="en-US" sz="2800" b="1" dirty="0"/>
              <a:t>Crossbred Mating 2</a:t>
            </a:r>
          </a:p>
        </p:txBody>
      </p:sp>
      <p:sp>
        <p:nvSpPr>
          <p:cNvPr id="30" name="TextBox 29">
            <a:extLst>
              <a:ext uri="{FF2B5EF4-FFF2-40B4-BE49-F238E27FC236}">
                <a16:creationId xmlns:a16="http://schemas.microsoft.com/office/drawing/2014/main" id="{96F9E12E-6D6B-32CB-7F69-8835B45081ED}"/>
              </a:ext>
            </a:extLst>
          </p:cNvPr>
          <p:cNvSpPr txBox="1"/>
          <p:nvPr/>
        </p:nvSpPr>
        <p:spPr>
          <a:xfrm>
            <a:off x="6580358" y="5104180"/>
            <a:ext cx="4587886" cy="830997"/>
          </a:xfrm>
          <a:prstGeom prst="rect">
            <a:avLst/>
          </a:prstGeom>
          <a:noFill/>
        </p:spPr>
        <p:txBody>
          <a:bodyPr wrap="square" rtlCol="0">
            <a:spAutoFit/>
          </a:bodyPr>
          <a:lstStyle/>
          <a:p>
            <a:pPr algn="ctr"/>
            <a:r>
              <a:rPr lang="en-US" sz="2400" dirty="0">
                <a:solidFill>
                  <a:schemeClr val="tx2"/>
                </a:solidFill>
              </a:rPr>
              <a:t>50 + 10 (20% heterosis for this specific mating) = </a:t>
            </a:r>
            <a:r>
              <a:rPr lang="en-US" sz="2400" b="1" u="sng" dirty="0">
                <a:solidFill>
                  <a:schemeClr val="tx2"/>
                </a:solidFill>
              </a:rPr>
              <a:t>60</a:t>
            </a:r>
          </a:p>
        </p:txBody>
      </p:sp>
      <p:sp>
        <p:nvSpPr>
          <p:cNvPr id="31" name="TextBox 30">
            <a:extLst>
              <a:ext uri="{FF2B5EF4-FFF2-40B4-BE49-F238E27FC236}">
                <a16:creationId xmlns:a16="http://schemas.microsoft.com/office/drawing/2014/main" id="{49643BA4-69AD-9227-B2B2-62E691DEA751}"/>
              </a:ext>
            </a:extLst>
          </p:cNvPr>
          <p:cNvSpPr txBox="1"/>
          <p:nvPr/>
        </p:nvSpPr>
        <p:spPr>
          <a:xfrm>
            <a:off x="427276" y="5104181"/>
            <a:ext cx="5035975" cy="830997"/>
          </a:xfrm>
          <a:prstGeom prst="rect">
            <a:avLst/>
          </a:prstGeom>
          <a:noFill/>
        </p:spPr>
        <p:txBody>
          <a:bodyPr wrap="square" rtlCol="0">
            <a:spAutoFit/>
          </a:bodyPr>
          <a:lstStyle/>
          <a:p>
            <a:pPr algn="ctr"/>
            <a:r>
              <a:rPr lang="en-US" sz="2400" dirty="0">
                <a:solidFill>
                  <a:schemeClr val="tx2"/>
                </a:solidFill>
              </a:rPr>
              <a:t>50 + 1 (2% heterosis for this specific mating) = </a:t>
            </a:r>
            <a:r>
              <a:rPr lang="en-US" sz="2400" b="1" u="sng" dirty="0">
                <a:solidFill>
                  <a:schemeClr val="tx2"/>
                </a:solidFill>
              </a:rPr>
              <a:t>51</a:t>
            </a:r>
          </a:p>
        </p:txBody>
      </p:sp>
    </p:spTree>
    <p:extLst>
      <p:ext uri="{BB962C8B-B14F-4D97-AF65-F5344CB8AC3E}">
        <p14:creationId xmlns:p14="http://schemas.microsoft.com/office/powerpoint/2010/main" val="1469777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8FE4214-6EC8-582E-2B42-5F3CAE184A66}"/>
              </a:ext>
            </a:extLst>
          </p:cNvPr>
          <p:cNvSpPr>
            <a:spLocks noGrp="1"/>
          </p:cNvSpPr>
          <p:nvPr>
            <p:ph type="title"/>
          </p:nvPr>
        </p:nvSpPr>
        <p:spPr/>
        <p:txBody>
          <a:bodyPr/>
          <a:lstStyle/>
          <a:p>
            <a:r>
              <a:rPr lang="en-US" dirty="0"/>
              <a:t>Closing thoughts</a:t>
            </a:r>
          </a:p>
        </p:txBody>
      </p:sp>
      <p:sp>
        <p:nvSpPr>
          <p:cNvPr id="8" name="Content Placeholder 7">
            <a:extLst>
              <a:ext uri="{FF2B5EF4-FFF2-40B4-BE49-F238E27FC236}">
                <a16:creationId xmlns:a16="http://schemas.microsoft.com/office/drawing/2014/main" id="{9963F327-1F37-2EC0-442D-2730C46398FF}"/>
              </a:ext>
            </a:extLst>
          </p:cNvPr>
          <p:cNvSpPr>
            <a:spLocks noGrp="1"/>
          </p:cNvSpPr>
          <p:nvPr>
            <p:ph idx="1"/>
          </p:nvPr>
        </p:nvSpPr>
        <p:spPr/>
        <p:txBody>
          <a:bodyPr>
            <a:normAutofit/>
          </a:bodyPr>
          <a:lstStyle/>
          <a:p>
            <a:r>
              <a:rPr lang="en-US" dirty="0"/>
              <a:t>Crossbreeding allows farmers to combine the best features of 2 or more breeds.</a:t>
            </a:r>
          </a:p>
          <a:p>
            <a:r>
              <a:rPr lang="en-US" dirty="0"/>
              <a:t>There is more variability among animals produced using crossbreeding than </a:t>
            </a:r>
            <a:r>
              <a:rPr lang="en-US" dirty="0" err="1"/>
              <a:t>purebreeding</a:t>
            </a:r>
            <a:r>
              <a:rPr lang="en-US" dirty="0"/>
              <a:t>.</a:t>
            </a:r>
          </a:p>
          <a:p>
            <a:r>
              <a:rPr lang="en-US" dirty="0"/>
              <a:t>Overall economic merit of crossbreds may be similar even if genetic progress may be slower.</a:t>
            </a:r>
          </a:p>
          <a:p>
            <a:r>
              <a:rPr lang="en-US" dirty="0"/>
              <a:t>Mating programs can help find the best available cross.</a:t>
            </a:r>
          </a:p>
        </p:txBody>
      </p:sp>
    </p:spTree>
    <p:extLst>
      <p:ext uri="{BB962C8B-B14F-4D97-AF65-F5344CB8AC3E}">
        <p14:creationId xmlns:p14="http://schemas.microsoft.com/office/powerpoint/2010/main" val="35550242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BF9A9B-BF8A-9286-680F-6B737E4D4AFC}"/>
              </a:ext>
            </a:extLst>
          </p:cNvPr>
          <p:cNvSpPr>
            <a:spLocks noGrp="1"/>
          </p:cNvSpPr>
          <p:nvPr>
            <p:ph type="title"/>
          </p:nvPr>
        </p:nvSpPr>
        <p:spPr/>
        <p:txBody>
          <a:bodyPr/>
          <a:lstStyle/>
          <a:p>
            <a:r>
              <a:rPr lang="en-US" dirty="0"/>
              <a:t>Questions?</a:t>
            </a:r>
          </a:p>
        </p:txBody>
      </p:sp>
      <p:sp>
        <p:nvSpPr>
          <p:cNvPr id="4" name="Content Placeholder 3">
            <a:extLst>
              <a:ext uri="{FF2B5EF4-FFF2-40B4-BE49-F238E27FC236}">
                <a16:creationId xmlns:a16="http://schemas.microsoft.com/office/drawing/2014/main" id="{3853DD00-16AF-90C0-B051-FA9B4C732963}"/>
              </a:ext>
            </a:extLst>
          </p:cNvPr>
          <p:cNvSpPr>
            <a:spLocks noGrp="1"/>
          </p:cNvSpPr>
          <p:nvPr>
            <p:ph idx="1"/>
          </p:nvPr>
        </p:nvSpPr>
        <p:spPr>
          <a:xfrm>
            <a:off x="596900" y="1854810"/>
            <a:ext cx="6123432" cy="4158252"/>
          </a:xfrm>
        </p:spPr>
        <p:txBody>
          <a:bodyPr/>
          <a:lstStyle/>
          <a:p>
            <a:pPr marL="0" indent="0">
              <a:buNone/>
            </a:pPr>
            <a:r>
              <a:rPr lang="en-US" sz="4400" b="1" dirty="0"/>
              <a:t>Thank you for your</a:t>
            </a:r>
            <a:br>
              <a:rPr lang="en-US" sz="4400" b="1" dirty="0"/>
            </a:br>
            <a:r>
              <a:rPr lang="en-US" sz="4400" b="1" dirty="0"/>
              <a:t>attention!</a:t>
            </a:r>
          </a:p>
          <a:p>
            <a:pPr marL="0" indent="0">
              <a:buNone/>
            </a:pPr>
            <a:endParaRPr lang="en-US" dirty="0"/>
          </a:p>
          <a:p>
            <a:pPr marL="0" indent="0">
              <a:buNone/>
            </a:pPr>
            <a:r>
              <a:rPr lang="en-US" dirty="0" err="1"/>
              <a:t>john.cole@uscdcb.com</a:t>
            </a:r>
            <a:endParaRPr lang="en-US" dirty="0"/>
          </a:p>
        </p:txBody>
      </p:sp>
      <p:pic>
        <p:nvPicPr>
          <p:cNvPr id="2050" name="Picture 2">
            <a:extLst>
              <a:ext uri="{FF2B5EF4-FFF2-40B4-BE49-F238E27FC236}">
                <a16:creationId xmlns:a16="http://schemas.microsoft.com/office/drawing/2014/main" id="{9154BE43-9667-798A-F6E2-3333A10785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6375" y="1749087"/>
            <a:ext cx="6905625" cy="2788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5111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53E59-0E75-0E59-BA7C-BAE0C327635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C0E3510-FC6C-AFDF-1515-CB7089C86C81}"/>
              </a:ext>
            </a:extLst>
          </p:cNvPr>
          <p:cNvSpPr>
            <a:spLocks noGrp="1"/>
          </p:cNvSpPr>
          <p:nvPr>
            <p:ph type="title"/>
          </p:nvPr>
        </p:nvSpPr>
        <p:spPr/>
        <p:txBody>
          <a:bodyPr/>
          <a:lstStyle/>
          <a:p>
            <a:r>
              <a:rPr lang="en-US" dirty="0"/>
              <a:t>How does genetic improvement work?</a:t>
            </a:r>
          </a:p>
        </p:txBody>
      </p:sp>
      <p:sp>
        <p:nvSpPr>
          <p:cNvPr id="4" name="Slide Number Placeholder 3">
            <a:extLst>
              <a:ext uri="{FF2B5EF4-FFF2-40B4-BE49-F238E27FC236}">
                <a16:creationId xmlns:a16="http://schemas.microsoft.com/office/drawing/2014/main" id="{F1193117-8383-CC36-CE86-1BFFCAFD8620}"/>
              </a:ext>
            </a:extLst>
          </p:cNvPr>
          <p:cNvSpPr>
            <a:spLocks noGrp="1"/>
          </p:cNvSpPr>
          <p:nvPr>
            <p:ph type="sldNum" sz="quarter" idx="10"/>
          </p:nvPr>
        </p:nvSpPr>
        <p:spPr/>
        <p:txBody>
          <a:bodyPr/>
          <a:lstStyle/>
          <a:p>
            <a:fld id="{E550F8CE-6223-4241-882D-8C053F6794F3}" type="slidenum">
              <a:rPr lang="en-US" smtClean="0"/>
              <a:pPr/>
              <a:t>3</a:t>
            </a:fld>
            <a:endParaRPr lang="en-US" dirty="0"/>
          </a:p>
        </p:txBody>
      </p:sp>
    </p:spTree>
    <p:extLst>
      <p:ext uri="{BB962C8B-B14F-4D97-AF65-F5344CB8AC3E}">
        <p14:creationId xmlns:p14="http://schemas.microsoft.com/office/powerpoint/2010/main" val="696833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737BA6E6-F280-D3C8-7E5F-2D877E7F9BCA}"/>
              </a:ext>
            </a:extLst>
          </p:cNvPr>
          <p:cNvSpPr/>
          <p:nvPr/>
        </p:nvSpPr>
        <p:spPr>
          <a:xfrm>
            <a:off x="173493" y="5900794"/>
            <a:ext cx="1531257" cy="91672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7D4E0311-A6EB-463C-8584-89882C810856}"/>
              </a:ext>
            </a:extLst>
          </p:cNvPr>
          <p:cNvGrpSpPr/>
          <p:nvPr/>
        </p:nvGrpSpPr>
        <p:grpSpPr>
          <a:xfrm>
            <a:off x="0" y="-28687"/>
            <a:ext cx="4140200" cy="3200400"/>
            <a:chOff x="0" y="-28687"/>
            <a:chExt cx="4140200" cy="3200400"/>
          </a:xfrm>
        </p:grpSpPr>
        <p:pic>
          <p:nvPicPr>
            <p:cNvPr id="3" name="Picture 2" descr="A red cow and a barn&#10;&#10;AI-generated content may be incorrect.">
              <a:extLst>
                <a:ext uri="{FF2B5EF4-FFF2-40B4-BE49-F238E27FC236}">
                  <a16:creationId xmlns:a16="http://schemas.microsoft.com/office/drawing/2014/main" id="{788D5F14-9FF3-1173-EC46-3639C129DC64}"/>
                </a:ext>
              </a:extLst>
            </p:cNvPr>
            <p:cNvPicPr>
              <a:picLocks noChangeAspect="1"/>
            </p:cNvPicPr>
            <p:nvPr/>
          </p:nvPicPr>
          <p:blipFill>
            <a:blip r:embed="rId2">
              <a:duotone>
                <a:schemeClr val="accent1">
                  <a:shade val="45000"/>
                  <a:satMod val="135000"/>
                </a:schemeClr>
                <a:prstClr val="white"/>
              </a:duotone>
            </a:blip>
            <a:stretch>
              <a:fillRect/>
            </a:stretch>
          </p:blipFill>
          <p:spPr>
            <a:xfrm>
              <a:off x="0" y="771413"/>
              <a:ext cx="2070100" cy="1600200"/>
            </a:xfrm>
            <a:prstGeom prst="rect">
              <a:avLst/>
            </a:prstGeom>
          </p:spPr>
        </p:pic>
        <p:pic>
          <p:nvPicPr>
            <p:cNvPr id="4" name="Picture 3" descr="A red cow and a barn&#10;&#10;AI-generated content may be incorrect.">
              <a:extLst>
                <a:ext uri="{FF2B5EF4-FFF2-40B4-BE49-F238E27FC236}">
                  <a16:creationId xmlns:a16="http://schemas.microsoft.com/office/drawing/2014/main" id="{81334ACA-1BC1-D4D0-2F06-0F1475E11D78}"/>
                </a:ext>
              </a:extLst>
            </p:cNvPr>
            <p:cNvPicPr>
              <a:picLocks noChangeAspect="1"/>
            </p:cNvPicPr>
            <p:nvPr/>
          </p:nvPicPr>
          <p:blipFill>
            <a:blip r:embed="rId2">
              <a:duotone>
                <a:schemeClr val="accent5">
                  <a:shade val="45000"/>
                  <a:satMod val="135000"/>
                </a:schemeClr>
                <a:prstClr val="white"/>
              </a:duotone>
            </a:blip>
            <a:stretch>
              <a:fillRect/>
            </a:stretch>
          </p:blipFill>
          <p:spPr>
            <a:xfrm>
              <a:off x="1546225" y="-28687"/>
              <a:ext cx="2070100" cy="1600200"/>
            </a:xfrm>
            <a:prstGeom prst="rect">
              <a:avLst/>
            </a:prstGeom>
          </p:spPr>
        </p:pic>
        <p:pic>
          <p:nvPicPr>
            <p:cNvPr id="5" name="Picture 4" descr="A red cow and a barn&#10;&#10;AI-generated content may be incorrect.">
              <a:extLst>
                <a:ext uri="{FF2B5EF4-FFF2-40B4-BE49-F238E27FC236}">
                  <a16:creationId xmlns:a16="http://schemas.microsoft.com/office/drawing/2014/main" id="{36F23735-F51F-100C-CA0C-1EE5CD078F3D}"/>
                </a:ext>
              </a:extLst>
            </p:cNvPr>
            <p:cNvPicPr>
              <a:picLocks noChangeAspect="1"/>
            </p:cNvPicPr>
            <p:nvPr/>
          </p:nvPicPr>
          <p:blipFill>
            <a:blip r:embed="rId2">
              <a:duotone>
                <a:schemeClr val="accent3">
                  <a:shade val="45000"/>
                  <a:satMod val="135000"/>
                </a:schemeClr>
                <a:prstClr val="white"/>
              </a:duotone>
            </a:blip>
            <a:stretch>
              <a:fillRect/>
            </a:stretch>
          </p:blipFill>
          <p:spPr>
            <a:xfrm>
              <a:off x="2070100" y="1571513"/>
              <a:ext cx="2070100" cy="1600200"/>
            </a:xfrm>
            <a:prstGeom prst="rect">
              <a:avLst/>
            </a:prstGeom>
          </p:spPr>
        </p:pic>
      </p:grpSp>
      <p:grpSp>
        <p:nvGrpSpPr>
          <p:cNvPr id="18" name="Group 17">
            <a:extLst>
              <a:ext uri="{FF2B5EF4-FFF2-40B4-BE49-F238E27FC236}">
                <a16:creationId xmlns:a16="http://schemas.microsoft.com/office/drawing/2014/main" id="{28D6F20D-6A22-1B45-F8EE-26B9E74BE358}"/>
              </a:ext>
            </a:extLst>
          </p:cNvPr>
          <p:cNvGrpSpPr/>
          <p:nvPr/>
        </p:nvGrpSpPr>
        <p:grpSpPr>
          <a:xfrm>
            <a:off x="6070600" y="771412"/>
            <a:ext cx="5610225" cy="1600201"/>
            <a:chOff x="6070600" y="771412"/>
            <a:chExt cx="5610225" cy="1600201"/>
          </a:xfrm>
        </p:grpSpPr>
        <p:pic>
          <p:nvPicPr>
            <p:cNvPr id="7" name="Picture 6" descr="A red microscope on a black background&#10;&#10;AI-generated content may be incorrect.">
              <a:extLst>
                <a:ext uri="{FF2B5EF4-FFF2-40B4-BE49-F238E27FC236}">
                  <a16:creationId xmlns:a16="http://schemas.microsoft.com/office/drawing/2014/main" id="{CA554232-F343-D6CF-A26F-145352803B90}"/>
                </a:ext>
              </a:extLst>
            </p:cNvPr>
            <p:cNvPicPr>
              <a:picLocks noChangeAspect="1"/>
            </p:cNvPicPr>
            <p:nvPr/>
          </p:nvPicPr>
          <p:blipFill>
            <a:blip r:embed="rId3">
              <a:duotone>
                <a:schemeClr val="accent1">
                  <a:shade val="45000"/>
                  <a:satMod val="135000"/>
                </a:schemeClr>
                <a:prstClr val="white"/>
              </a:duotone>
            </a:blip>
            <a:stretch>
              <a:fillRect/>
            </a:stretch>
          </p:blipFill>
          <p:spPr>
            <a:xfrm>
              <a:off x="6070600" y="771413"/>
              <a:ext cx="2070100" cy="1600200"/>
            </a:xfrm>
            <a:prstGeom prst="rect">
              <a:avLst/>
            </a:prstGeom>
          </p:spPr>
        </p:pic>
        <p:pic>
          <p:nvPicPr>
            <p:cNvPr id="9" name="Picture 8" descr="A red and black logo&#10;&#10;AI-generated content may be incorrect.">
              <a:extLst>
                <a:ext uri="{FF2B5EF4-FFF2-40B4-BE49-F238E27FC236}">
                  <a16:creationId xmlns:a16="http://schemas.microsoft.com/office/drawing/2014/main" id="{CF21EF79-E50C-52ED-C6D1-8576817B7DF0}"/>
                </a:ext>
              </a:extLst>
            </p:cNvPr>
            <p:cNvPicPr>
              <a:picLocks noChangeAspect="1"/>
            </p:cNvPicPr>
            <p:nvPr/>
          </p:nvPicPr>
          <p:blipFill>
            <a:blip r:embed="rId4">
              <a:duotone>
                <a:schemeClr val="accent1">
                  <a:shade val="45000"/>
                  <a:satMod val="135000"/>
                </a:schemeClr>
                <a:prstClr val="white"/>
              </a:duotone>
            </a:blip>
            <a:stretch>
              <a:fillRect/>
            </a:stretch>
          </p:blipFill>
          <p:spPr>
            <a:xfrm>
              <a:off x="7840663" y="771412"/>
              <a:ext cx="2070100" cy="1600200"/>
            </a:xfrm>
            <a:prstGeom prst="rect">
              <a:avLst/>
            </a:prstGeom>
          </p:spPr>
        </p:pic>
        <p:pic>
          <p:nvPicPr>
            <p:cNvPr id="10" name="Picture 9" descr="A red dna strand on a black background&#10;&#10;AI-generated content may be incorrect.">
              <a:extLst>
                <a:ext uri="{FF2B5EF4-FFF2-40B4-BE49-F238E27FC236}">
                  <a16:creationId xmlns:a16="http://schemas.microsoft.com/office/drawing/2014/main" id="{8DA7367D-1FF1-8382-CC62-9A9F49D2F543}"/>
                </a:ext>
              </a:extLst>
            </p:cNvPr>
            <p:cNvPicPr>
              <a:picLocks noChangeAspect="1"/>
            </p:cNvPicPr>
            <p:nvPr/>
          </p:nvPicPr>
          <p:blipFill>
            <a:blip r:embed="rId5">
              <a:duotone>
                <a:schemeClr val="accent1">
                  <a:shade val="45000"/>
                  <a:satMod val="135000"/>
                </a:schemeClr>
                <a:prstClr val="white"/>
              </a:duotone>
            </a:blip>
            <a:stretch>
              <a:fillRect/>
            </a:stretch>
          </p:blipFill>
          <p:spPr>
            <a:xfrm>
              <a:off x="9610725" y="771413"/>
              <a:ext cx="2070100" cy="1600200"/>
            </a:xfrm>
            <a:prstGeom prst="rect">
              <a:avLst/>
            </a:prstGeom>
          </p:spPr>
        </p:pic>
      </p:grpSp>
      <p:pic>
        <p:nvPicPr>
          <p:cNvPr id="12" name="Picture 11" descr="A group of people in red&#10;&#10;AI-generated content may be incorrect.">
            <a:extLst>
              <a:ext uri="{FF2B5EF4-FFF2-40B4-BE49-F238E27FC236}">
                <a16:creationId xmlns:a16="http://schemas.microsoft.com/office/drawing/2014/main" id="{BBD60409-61BF-C258-2300-2721F32585FB}"/>
              </a:ext>
            </a:extLst>
          </p:cNvPr>
          <p:cNvPicPr>
            <a:picLocks noChangeAspect="1"/>
          </p:cNvPicPr>
          <p:nvPr/>
        </p:nvPicPr>
        <p:blipFill>
          <a:blip r:embed="rId6">
            <a:duotone>
              <a:schemeClr val="accent1">
                <a:shade val="45000"/>
                <a:satMod val="135000"/>
              </a:schemeClr>
              <a:prstClr val="white"/>
            </a:duotone>
          </a:blip>
          <a:stretch>
            <a:fillRect/>
          </a:stretch>
        </p:blipFill>
        <p:spPr>
          <a:xfrm>
            <a:off x="6239885" y="4300594"/>
            <a:ext cx="2550806" cy="1971789"/>
          </a:xfrm>
          <a:prstGeom prst="rect">
            <a:avLst/>
          </a:prstGeom>
        </p:spPr>
      </p:pic>
      <p:grpSp>
        <p:nvGrpSpPr>
          <p:cNvPr id="22" name="Group 21">
            <a:extLst>
              <a:ext uri="{FF2B5EF4-FFF2-40B4-BE49-F238E27FC236}">
                <a16:creationId xmlns:a16="http://schemas.microsoft.com/office/drawing/2014/main" id="{DEA2E4F9-3248-77BA-C101-1E978672EE55}"/>
              </a:ext>
            </a:extLst>
          </p:cNvPr>
          <p:cNvGrpSpPr/>
          <p:nvPr/>
        </p:nvGrpSpPr>
        <p:grpSpPr>
          <a:xfrm>
            <a:off x="-283899" y="3214857"/>
            <a:ext cx="4058749" cy="3786131"/>
            <a:chOff x="-283899" y="3214857"/>
            <a:chExt cx="4058749" cy="3786131"/>
          </a:xfrm>
        </p:grpSpPr>
        <p:pic>
          <p:nvPicPr>
            <p:cNvPr id="15" name="Picture 14" descr="A red and black graph on paper&#10;&#10;AI-generated content may be incorrect.">
              <a:extLst>
                <a:ext uri="{FF2B5EF4-FFF2-40B4-BE49-F238E27FC236}">
                  <a16:creationId xmlns:a16="http://schemas.microsoft.com/office/drawing/2014/main" id="{F0954379-77DF-DC98-C4B4-69CB3DBAE071}"/>
                </a:ext>
              </a:extLst>
            </p:cNvPr>
            <p:cNvPicPr>
              <a:picLocks noChangeAspect="1"/>
            </p:cNvPicPr>
            <p:nvPr/>
          </p:nvPicPr>
          <p:blipFill>
            <a:blip r:embed="rId7">
              <a:duotone>
                <a:schemeClr val="accent5">
                  <a:shade val="45000"/>
                  <a:satMod val="135000"/>
                </a:schemeClr>
                <a:prstClr val="white"/>
              </a:duotone>
            </a:blip>
            <a:stretch>
              <a:fillRect/>
            </a:stretch>
          </p:blipFill>
          <p:spPr>
            <a:xfrm>
              <a:off x="669700" y="4300594"/>
              <a:ext cx="2070100" cy="1600200"/>
            </a:xfrm>
            <a:prstGeom prst="rect">
              <a:avLst/>
            </a:prstGeom>
            <a:solidFill>
              <a:schemeClr val="bg1"/>
            </a:solidFill>
          </p:spPr>
        </p:pic>
        <p:pic>
          <p:nvPicPr>
            <p:cNvPr id="14" name="Picture 13" descr="A red and black graph on paper&#10;&#10;AI-generated content may be incorrect.">
              <a:extLst>
                <a:ext uri="{FF2B5EF4-FFF2-40B4-BE49-F238E27FC236}">
                  <a16:creationId xmlns:a16="http://schemas.microsoft.com/office/drawing/2014/main" id="{7EB9365A-F4CB-5EEF-51E6-53D249F13AAE}"/>
                </a:ext>
              </a:extLst>
            </p:cNvPr>
            <p:cNvPicPr>
              <a:picLocks noChangeAspect="1"/>
            </p:cNvPicPr>
            <p:nvPr/>
          </p:nvPicPr>
          <p:blipFill>
            <a:blip r:embed="rId7">
              <a:duotone>
                <a:schemeClr val="accent1">
                  <a:shade val="45000"/>
                  <a:satMod val="135000"/>
                </a:schemeClr>
                <a:prstClr val="white"/>
              </a:duotone>
            </a:blip>
            <a:stretch>
              <a:fillRect/>
            </a:stretch>
          </p:blipFill>
          <p:spPr>
            <a:xfrm>
              <a:off x="-283899" y="3214857"/>
              <a:ext cx="2070100" cy="1600200"/>
            </a:xfrm>
            <a:prstGeom prst="rect">
              <a:avLst/>
            </a:prstGeom>
          </p:spPr>
        </p:pic>
        <p:pic>
          <p:nvPicPr>
            <p:cNvPr id="16" name="Picture 15" descr="A red and black graph on paper&#10;&#10;AI-generated content may be incorrect.">
              <a:extLst>
                <a:ext uri="{FF2B5EF4-FFF2-40B4-BE49-F238E27FC236}">
                  <a16:creationId xmlns:a16="http://schemas.microsoft.com/office/drawing/2014/main" id="{AE42A6F2-53E6-393C-5ED1-A39AD2991FD6}"/>
                </a:ext>
              </a:extLst>
            </p:cNvPr>
            <p:cNvPicPr>
              <a:picLocks noChangeAspect="1"/>
            </p:cNvPicPr>
            <p:nvPr/>
          </p:nvPicPr>
          <p:blipFill>
            <a:blip r:embed="rId7">
              <a:duotone>
                <a:schemeClr val="accent4">
                  <a:shade val="45000"/>
                  <a:satMod val="135000"/>
                </a:schemeClr>
                <a:prstClr val="white"/>
              </a:duotone>
            </a:blip>
            <a:stretch>
              <a:fillRect/>
            </a:stretch>
          </p:blipFill>
          <p:spPr>
            <a:xfrm>
              <a:off x="1704750" y="5400788"/>
              <a:ext cx="2070100" cy="1600200"/>
            </a:xfrm>
            <a:prstGeom prst="rect">
              <a:avLst/>
            </a:prstGeom>
          </p:spPr>
        </p:pic>
      </p:grpSp>
      <p:sp>
        <p:nvSpPr>
          <p:cNvPr id="26" name="Rounded Rectangle 25">
            <a:extLst>
              <a:ext uri="{FF2B5EF4-FFF2-40B4-BE49-F238E27FC236}">
                <a16:creationId xmlns:a16="http://schemas.microsoft.com/office/drawing/2014/main" id="{B8EDE960-8902-8F8F-1368-4D1E97F0A2C1}"/>
              </a:ext>
            </a:extLst>
          </p:cNvPr>
          <p:cNvSpPr/>
          <p:nvPr/>
        </p:nvSpPr>
        <p:spPr>
          <a:xfrm>
            <a:off x="6368825" y="771412"/>
            <a:ext cx="5132614" cy="1600200"/>
          </a:xfrm>
          <a:prstGeom prst="roundRect">
            <a:avLst/>
          </a:prstGeom>
          <a:noFill/>
          <a:ln w="2540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230C8791-0199-9F6C-E8E3-9E94D83F650D}"/>
              </a:ext>
            </a:extLst>
          </p:cNvPr>
          <p:cNvSpPr txBox="1"/>
          <p:nvPr/>
        </p:nvSpPr>
        <p:spPr>
          <a:xfrm>
            <a:off x="6927102" y="400951"/>
            <a:ext cx="3897221" cy="369332"/>
          </a:xfrm>
          <a:prstGeom prst="rect">
            <a:avLst/>
          </a:prstGeom>
          <a:noFill/>
        </p:spPr>
        <p:txBody>
          <a:bodyPr wrap="none" rtlCol="0">
            <a:spAutoFit/>
          </a:bodyPr>
          <a:lstStyle/>
          <a:p>
            <a:r>
              <a:rPr lang="en-US" dirty="0"/>
              <a:t>Milk, fat, protein, pedigree, genotypes</a:t>
            </a:r>
          </a:p>
        </p:txBody>
      </p:sp>
      <p:sp>
        <p:nvSpPr>
          <p:cNvPr id="28" name="TextBox 27">
            <a:extLst>
              <a:ext uri="{FF2B5EF4-FFF2-40B4-BE49-F238E27FC236}">
                <a16:creationId xmlns:a16="http://schemas.microsoft.com/office/drawing/2014/main" id="{3CD5CFF6-32E3-910E-F185-8BB83A8442C7}"/>
              </a:ext>
            </a:extLst>
          </p:cNvPr>
          <p:cNvSpPr txBox="1"/>
          <p:nvPr/>
        </p:nvSpPr>
        <p:spPr>
          <a:xfrm>
            <a:off x="6946199" y="6086587"/>
            <a:ext cx="3558988" cy="369332"/>
          </a:xfrm>
          <a:prstGeom prst="rect">
            <a:avLst/>
          </a:prstGeom>
          <a:noFill/>
        </p:spPr>
        <p:txBody>
          <a:bodyPr wrap="none" rtlCol="0">
            <a:spAutoFit/>
          </a:bodyPr>
          <a:lstStyle/>
          <a:p>
            <a:r>
              <a:rPr lang="en-US" dirty="0"/>
              <a:t>Calculation of genetic evaluations</a:t>
            </a:r>
          </a:p>
        </p:txBody>
      </p:sp>
      <p:sp>
        <p:nvSpPr>
          <p:cNvPr id="29" name="Rounded Rectangle 28">
            <a:extLst>
              <a:ext uri="{FF2B5EF4-FFF2-40B4-BE49-F238E27FC236}">
                <a16:creationId xmlns:a16="http://schemas.microsoft.com/office/drawing/2014/main" id="{06B74A76-F931-1179-3497-C38B3F803DC0}"/>
              </a:ext>
            </a:extLst>
          </p:cNvPr>
          <p:cNvSpPr/>
          <p:nvPr/>
        </p:nvSpPr>
        <p:spPr>
          <a:xfrm>
            <a:off x="6368825" y="4486387"/>
            <a:ext cx="5132614" cy="1600200"/>
          </a:xfrm>
          <a:prstGeom prst="roundRect">
            <a:avLst/>
          </a:prstGeom>
          <a:noFill/>
          <a:ln w="2540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ounded Rectangle 29">
            <a:extLst>
              <a:ext uri="{FF2B5EF4-FFF2-40B4-BE49-F238E27FC236}">
                <a16:creationId xmlns:a16="http://schemas.microsoft.com/office/drawing/2014/main" id="{ED5F267D-99C4-04EF-DD9F-FA1E11ECDB71}"/>
              </a:ext>
            </a:extLst>
          </p:cNvPr>
          <p:cNvSpPr/>
          <p:nvPr/>
        </p:nvSpPr>
        <p:spPr>
          <a:xfrm>
            <a:off x="173493" y="71157"/>
            <a:ext cx="3966707" cy="3043856"/>
          </a:xfrm>
          <a:prstGeom prst="roundRect">
            <a:avLst/>
          </a:prstGeom>
          <a:noFill/>
          <a:ln w="2540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ight Arrow 5">
            <a:extLst>
              <a:ext uri="{FF2B5EF4-FFF2-40B4-BE49-F238E27FC236}">
                <a16:creationId xmlns:a16="http://schemas.microsoft.com/office/drawing/2014/main" id="{56645092-7681-C70B-A066-8B2E49880CEF}"/>
              </a:ext>
            </a:extLst>
          </p:cNvPr>
          <p:cNvSpPr/>
          <p:nvPr/>
        </p:nvSpPr>
        <p:spPr>
          <a:xfrm>
            <a:off x="4046322" y="1100080"/>
            <a:ext cx="2435449" cy="94286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Milk Samples</a:t>
            </a:r>
          </a:p>
        </p:txBody>
      </p:sp>
      <p:sp>
        <p:nvSpPr>
          <p:cNvPr id="31" name="Rounded Rectangle 30">
            <a:extLst>
              <a:ext uri="{FF2B5EF4-FFF2-40B4-BE49-F238E27FC236}">
                <a16:creationId xmlns:a16="http://schemas.microsoft.com/office/drawing/2014/main" id="{3DB56888-767C-3E42-411F-7AB0CFEC2330}"/>
              </a:ext>
            </a:extLst>
          </p:cNvPr>
          <p:cNvSpPr/>
          <p:nvPr/>
        </p:nvSpPr>
        <p:spPr>
          <a:xfrm>
            <a:off x="173493" y="3400536"/>
            <a:ext cx="3966707" cy="3416987"/>
          </a:xfrm>
          <a:prstGeom prst="roundRect">
            <a:avLst/>
          </a:prstGeom>
          <a:noFill/>
          <a:ln w="25400">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Left Arrow 24">
            <a:extLst>
              <a:ext uri="{FF2B5EF4-FFF2-40B4-BE49-F238E27FC236}">
                <a16:creationId xmlns:a16="http://schemas.microsoft.com/office/drawing/2014/main" id="{B3D2051E-4823-DCFB-427B-A21583D87F83}"/>
              </a:ext>
            </a:extLst>
          </p:cNvPr>
          <p:cNvSpPr/>
          <p:nvPr/>
        </p:nvSpPr>
        <p:spPr>
          <a:xfrm>
            <a:off x="4089050" y="4772027"/>
            <a:ext cx="2434114" cy="985893"/>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Individual PTA</a:t>
            </a:r>
          </a:p>
        </p:txBody>
      </p:sp>
      <p:sp>
        <p:nvSpPr>
          <p:cNvPr id="32" name="Right Arrow 31">
            <a:extLst>
              <a:ext uri="{FF2B5EF4-FFF2-40B4-BE49-F238E27FC236}">
                <a16:creationId xmlns:a16="http://schemas.microsoft.com/office/drawing/2014/main" id="{B57B4F28-DA97-5A2C-0FBD-AB5D53E80888}"/>
              </a:ext>
            </a:extLst>
          </p:cNvPr>
          <p:cNvSpPr/>
          <p:nvPr/>
        </p:nvSpPr>
        <p:spPr>
          <a:xfrm rot="5400000">
            <a:off x="7507969" y="2895791"/>
            <a:ext cx="2435449" cy="109154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Cow Data</a:t>
            </a:r>
          </a:p>
        </p:txBody>
      </p:sp>
      <p:pic>
        <p:nvPicPr>
          <p:cNvPr id="1028" name="Picture 4" descr="Girolando">
            <a:extLst>
              <a:ext uri="{FF2B5EF4-FFF2-40B4-BE49-F238E27FC236}">
                <a16:creationId xmlns:a16="http://schemas.microsoft.com/office/drawing/2014/main" id="{3346573B-03BA-0CEE-59EC-D1FC1D1D29D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8351" y="5816308"/>
            <a:ext cx="1164941" cy="76916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34" descr="A red cow with a black background&#10;&#10;AI-generated content may be incorrect.">
            <a:extLst>
              <a:ext uri="{FF2B5EF4-FFF2-40B4-BE49-F238E27FC236}">
                <a16:creationId xmlns:a16="http://schemas.microsoft.com/office/drawing/2014/main" id="{CD580212-8157-D4C2-4785-3D7E57029CFB}"/>
              </a:ext>
            </a:extLst>
          </p:cNvPr>
          <p:cNvPicPr>
            <a:picLocks noChangeAspect="1"/>
          </p:cNvPicPr>
          <p:nvPr/>
        </p:nvPicPr>
        <p:blipFill>
          <a:blip r:embed="rId9"/>
          <a:stretch>
            <a:fillRect/>
          </a:stretch>
        </p:blipFill>
        <p:spPr>
          <a:xfrm>
            <a:off x="2068751" y="3243095"/>
            <a:ext cx="2070100" cy="1600200"/>
          </a:xfrm>
          <a:prstGeom prst="rect">
            <a:avLst/>
          </a:prstGeom>
        </p:spPr>
      </p:pic>
      <p:pic>
        <p:nvPicPr>
          <p:cNvPr id="1030" name="Picture 6">
            <a:extLst>
              <a:ext uri="{FF2B5EF4-FFF2-40B4-BE49-F238E27FC236}">
                <a16:creationId xmlns:a16="http://schemas.microsoft.com/office/drawing/2014/main" id="{74F5455B-B468-81FD-DDB7-42A7F3CE4ED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864589" y="4623993"/>
            <a:ext cx="2307563" cy="1324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8117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4929CC-0E44-9BB3-CA55-3BB60442DDBA}"/>
            </a:ext>
          </a:extLst>
        </p:cNvPr>
        <p:cNvGrpSpPr/>
        <p:nvPr/>
      </p:nvGrpSpPr>
      <p:grpSpPr>
        <a:xfrm>
          <a:off x="0" y="0"/>
          <a:ext cx="0" cy="0"/>
          <a:chOff x="0" y="0"/>
          <a:chExt cx="0" cy="0"/>
        </a:xfrm>
      </p:grpSpPr>
      <p:sp>
        <p:nvSpPr>
          <p:cNvPr id="5122" name="Text Box 2">
            <a:extLst>
              <a:ext uri="{FF2B5EF4-FFF2-40B4-BE49-F238E27FC236}">
                <a16:creationId xmlns:a16="http://schemas.microsoft.com/office/drawing/2014/main" id="{FA05E6A6-754B-E588-4762-FC7F08507AE7}"/>
              </a:ext>
            </a:extLst>
          </p:cNvPr>
          <p:cNvSpPr txBox="1">
            <a:spLocks noChangeArrowheads="1"/>
          </p:cNvSpPr>
          <p:nvPr/>
        </p:nvSpPr>
        <p:spPr bwMode="auto">
          <a:xfrm>
            <a:off x="219919" y="1676982"/>
            <a:ext cx="11702005" cy="859204"/>
          </a:xfrm>
          <a:prstGeom prst="rect">
            <a:avLst/>
          </a:prstGeom>
          <a:noFill/>
          <a:ln w="9525">
            <a:noFill/>
            <a:round/>
            <a:headEnd/>
            <a:tailEnd/>
          </a:ln>
          <a:effectLst/>
        </p:spPr>
        <p:txBody>
          <a:bodyPr lIns="90000" tIns="46800" rIns="90000" bIns="46800"/>
          <a:lstStyle/>
          <a:p>
            <a:pPr algn="ctr">
              <a:spcBef>
                <a:spcPts val="1588"/>
              </a:spcBef>
              <a:spcAft>
                <a:spcPts val="1439"/>
              </a:spcAft>
              <a:buClr>
                <a:srgbClr val="00FF00"/>
              </a:buClr>
              <a:buSzPct val="45000"/>
              <a:tabLst>
                <a:tab pos="273037" algn="l"/>
                <a:tab pos="730214" algn="l"/>
                <a:tab pos="1187392" algn="l"/>
                <a:tab pos="1644570" algn="l"/>
                <a:tab pos="2101746" algn="l"/>
                <a:tab pos="2558923" algn="l"/>
                <a:tab pos="3016099" algn="l"/>
                <a:tab pos="3473277" algn="l"/>
                <a:tab pos="3930454" algn="l"/>
                <a:tab pos="4387632" algn="l"/>
                <a:tab pos="4844810" algn="l"/>
                <a:tab pos="5301986" algn="l"/>
                <a:tab pos="5759163" algn="l"/>
                <a:tab pos="6216339" algn="l"/>
                <a:tab pos="6673517" algn="l"/>
                <a:tab pos="7130694" algn="l"/>
                <a:tab pos="7587872" algn="l"/>
                <a:tab pos="8045050" algn="l"/>
                <a:tab pos="8502226" algn="l"/>
                <a:tab pos="8959403" algn="l"/>
                <a:tab pos="9416579" algn="l"/>
              </a:tabLst>
            </a:pPr>
            <a:r>
              <a:rPr lang="en-GB" sz="3600" b="1" dirty="0">
                <a:latin typeface="Trebuchet MS" charset="0"/>
              </a:rPr>
              <a:t>Phenotype</a:t>
            </a:r>
            <a:r>
              <a:rPr lang="en-GB" sz="3600" b="1" dirty="0">
                <a:solidFill>
                  <a:srgbClr val="FFFFFF"/>
                </a:solidFill>
                <a:latin typeface="Trebuchet MS" charset="0"/>
              </a:rPr>
              <a:t> </a:t>
            </a:r>
            <a:r>
              <a:rPr lang="en-GB" sz="3600" b="1" dirty="0">
                <a:latin typeface="Trebuchet MS" charset="0"/>
              </a:rPr>
              <a:t>=</a:t>
            </a:r>
            <a:r>
              <a:rPr lang="en-GB" sz="3600" b="1" dirty="0">
                <a:solidFill>
                  <a:srgbClr val="FFFFFF"/>
                </a:solidFill>
                <a:latin typeface="Trebuchet MS" charset="0"/>
              </a:rPr>
              <a:t> </a:t>
            </a:r>
            <a:r>
              <a:rPr lang="en-GB" sz="3600" b="1" dirty="0">
                <a:solidFill>
                  <a:schemeClr val="accent1"/>
                </a:solidFill>
                <a:latin typeface="Trebuchet MS" charset="0"/>
              </a:rPr>
              <a:t>Genotype</a:t>
            </a:r>
            <a:r>
              <a:rPr lang="en-GB" sz="3600" b="1" dirty="0">
                <a:latin typeface="Trebuchet MS" charset="0"/>
              </a:rPr>
              <a:t> + </a:t>
            </a:r>
            <a:r>
              <a:rPr lang="en-GB" sz="3600" b="1" dirty="0">
                <a:solidFill>
                  <a:schemeClr val="accent2"/>
                </a:solidFill>
                <a:latin typeface="Trebuchet MS" charset="0"/>
              </a:rPr>
              <a:t>Management</a:t>
            </a:r>
            <a:r>
              <a:rPr lang="en-GB" sz="3600" b="1" dirty="0">
                <a:latin typeface="Trebuchet MS" charset="0"/>
              </a:rPr>
              <a:t> + </a:t>
            </a:r>
            <a:r>
              <a:rPr lang="en-GB" sz="3600" b="1" dirty="0">
                <a:solidFill>
                  <a:schemeClr val="accent5"/>
                </a:solidFill>
                <a:latin typeface="Trebuchet MS" charset="0"/>
              </a:rPr>
              <a:t>Environment</a:t>
            </a:r>
            <a:r>
              <a:rPr lang="en-GB" sz="3600" b="1" dirty="0">
                <a:solidFill>
                  <a:srgbClr val="00FF00"/>
                </a:solidFill>
                <a:latin typeface="Trebuchet MS" charset="0"/>
              </a:rPr>
              <a:t>       </a:t>
            </a:r>
          </a:p>
        </p:txBody>
      </p:sp>
      <p:cxnSp>
        <p:nvCxnSpPr>
          <p:cNvPr id="4" name="Straight Connector 3">
            <a:extLst>
              <a:ext uri="{FF2B5EF4-FFF2-40B4-BE49-F238E27FC236}">
                <a16:creationId xmlns:a16="http://schemas.microsoft.com/office/drawing/2014/main" id="{3E2BE5A0-B484-5DB6-C5B2-A351A9A82FB7}"/>
              </a:ext>
            </a:extLst>
          </p:cNvPr>
          <p:cNvCxnSpPr>
            <a:cxnSpLocks/>
            <a:endCxn id="5122" idx="2"/>
          </p:cNvCxnSpPr>
          <p:nvPr/>
        </p:nvCxnSpPr>
        <p:spPr bwMode="auto">
          <a:xfrm flipV="1">
            <a:off x="3066148" y="2536186"/>
            <a:ext cx="3004774" cy="400542"/>
          </a:xfrm>
          <a:prstGeom prst="line">
            <a:avLst/>
          </a:prstGeom>
          <a:noFill/>
          <a:ln w="9525" cap="flat" cmpd="sng" algn="ctr">
            <a:noFill/>
            <a:prstDash val="solid"/>
            <a:round/>
            <a:headEnd type="none" w="med" len="med"/>
            <a:tailEnd type="none" w="med" len="med"/>
          </a:ln>
          <a:effectLst/>
        </p:spPr>
      </p:cxnSp>
      <p:cxnSp>
        <p:nvCxnSpPr>
          <p:cNvPr id="7" name="Straight Arrow Connector 6">
            <a:extLst>
              <a:ext uri="{FF2B5EF4-FFF2-40B4-BE49-F238E27FC236}">
                <a16:creationId xmlns:a16="http://schemas.microsoft.com/office/drawing/2014/main" id="{2BFE7639-D281-69F9-0DD5-5691E43738FB}"/>
              </a:ext>
            </a:extLst>
          </p:cNvPr>
          <p:cNvCxnSpPr>
            <a:cxnSpLocks/>
            <a:stCxn id="5122" idx="2"/>
          </p:cNvCxnSpPr>
          <p:nvPr/>
        </p:nvCxnSpPr>
        <p:spPr bwMode="auto">
          <a:xfrm flipH="1">
            <a:off x="3066148" y="2536186"/>
            <a:ext cx="3004774" cy="400542"/>
          </a:xfrm>
          <a:prstGeom prst="straightConnector1">
            <a:avLst/>
          </a:prstGeom>
          <a:noFill/>
          <a:ln w="9525" cap="flat" cmpd="sng" algn="ctr">
            <a:noFill/>
            <a:prstDash val="solid"/>
            <a:round/>
            <a:headEnd type="none" w="med" len="med"/>
            <a:tailEnd type="arrow"/>
          </a:ln>
          <a:effectLst/>
        </p:spPr>
      </p:cxnSp>
      <p:cxnSp>
        <p:nvCxnSpPr>
          <p:cNvPr id="9" name="Straight Arrow Connector 8">
            <a:extLst>
              <a:ext uri="{FF2B5EF4-FFF2-40B4-BE49-F238E27FC236}">
                <a16:creationId xmlns:a16="http://schemas.microsoft.com/office/drawing/2014/main" id="{0EB3AD20-EED4-86E4-CE00-339DD9EA431D}"/>
              </a:ext>
            </a:extLst>
          </p:cNvPr>
          <p:cNvCxnSpPr/>
          <p:nvPr/>
        </p:nvCxnSpPr>
        <p:spPr bwMode="auto">
          <a:xfrm flipV="1">
            <a:off x="2813541" y="2331032"/>
            <a:ext cx="3165231" cy="722923"/>
          </a:xfrm>
          <a:prstGeom prst="straightConnector1">
            <a:avLst/>
          </a:prstGeom>
          <a:noFill/>
          <a:ln w="9525" cap="flat" cmpd="sng" algn="ctr">
            <a:noFill/>
            <a:prstDash val="solid"/>
            <a:round/>
            <a:headEnd type="none" w="med" len="med"/>
            <a:tailEnd type="arrow"/>
          </a:ln>
          <a:effectLst/>
        </p:spPr>
      </p:cxnSp>
      <p:sp>
        <p:nvSpPr>
          <p:cNvPr id="8" name="Title 7">
            <a:extLst>
              <a:ext uri="{FF2B5EF4-FFF2-40B4-BE49-F238E27FC236}">
                <a16:creationId xmlns:a16="http://schemas.microsoft.com/office/drawing/2014/main" id="{68CB0AFD-29D2-51F7-BA99-8CDCFDF8F593}"/>
              </a:ext>
            </a:extLst>
          </p:cNvPr>
          <p:cNvSpPr>
            <a:spLocks noGrp="1"/>
          </p:cNvSpPr>
          <p:nvPr>
            <p:ph type="title"/>
          </p:nvPr>
        </p:nvSpPr>
        <p:spPr/>
        <p:txBody>
          <a:bodyPr/>
          <a:lstStyle/>
          <a:p>
            <a:r>
              <a:rPr lang="en-US" dirty="0"/>
              <a:t>What influences traits of interest?</a:t>
            </a:r>
          </a:p>
        </p:txBody>
      </p:sp>
      <p:sp>
        <p:nvSpPr>
          <p:cNvPr id="12" name="TextBox 11">
            <a:extLst>
              <a:ext uri="{FF2B5EF4-FFF2-40B4-BE49-F238E27FC236}">
                <a16:creationId xmlns:a16="http://schemas.microsoft.com/office/drawing/2014/main" id="{94D3E4A5-D447-846A-9FCB-3EDEF85CEEE8}"/>
              </a:ext>
            </a:extLst>
          </p:cNvPr>
          <p:cNvSpPr txBox="1"/>
          <p:nvPr/>
        </p:nvSpPr>
        <p:spPr>
          <a:xfrm>
            <a:off x="435588" y="2611468"/>
            <a:ext cx="4759825" cy="2308324"/>
          </a:xfrm>
          <a:prstGeom prst="rect">
            <a:avLst/>
          </a:prstGeom>
          <a:noFill/>
          <a:ln w="50800">
            <a:solidFill>
              <a:srgbClr val="00337F"/>
            </a:solidFill>
          </a:ln>
        </p:spPr>
        <p:txBody>
          <a:bodyPr wrap="square" rtlCol="0">
            <a:spAutoFit/>
          </a:bodyPr>
          <a:lstStyle/>
          <a:p>
            <a:r>
              <a:rPr lang="en-US" sz="2400" b="1" dirty="0">
                <a:solidFill>
                  <a:schemeClr val="accent1"/>
                </a:solidFill>
              </a:rPr>
              <a:t>Variation attributable to </a:t>
            </a:r>
            <a:r>
              <a:rPr lang="en-US" sz="2400" b="1" u="sng" dirty="0">
                <a:solidFill>
                  <a:schemeClr val="accent1"/>
                </a:solidFill>
              </a:rPr>
              <a:t>genetics</a:t>
            </a:r>
            <a:r>
              <a:rPr lang="en-US" sz="2400" b="1" dirty="0">
                <a:solidFill>
                  <a:schemeClr val="accent1"/>
                </a:solidFill>
              </a:rPr>
              <a:t> varies:</a:t>
            </a:r>
          </a:p>
          <a:p>
            <a:pPr marL="457178" indent="-457178">
              <a:buClr>
                <a:schemeClr val="accent5"/>
              </a:buClr>
              <a:buFont typeface="Arial"/>
              <a:buChar char="•"/>
            </a:pPr>
            <a:r>
              <a:rPr lang="en-US" sz="2400" b="1" dirty="0">
                <a:solidFill>
                  <a:srgbClr val="00B050"/>
                </a:solidFill>
              </a:rPr>
              <a:t>Female fertility:</a:t>
            </a:r>
            <a:r>
              <a:rPr lang="en-US" sz="2400" b="1" dirty="0"/>
              <a:t>		</a:t>
            </a:r>
            <a:r>
              <a:rPr lang="en-US" sz="2400" b="1" dirty="0">
                <a:solidFill>
                  <a:srgbClr val="00523C"/>
                </a:solidFill>
              </a:rPr>
              <a:t>0.04</a:t>
            </a:r>
          </a:p>
          <a:p>
            <a:pPr marL="457178" indent="-457178">
              <a:buClr>
                <a:schemeClr val="accent5"/>
              </a:buClr>
              <a:buFont typeface="Arial"/>
              <a:buChar char="•"/>
            </a:pPr>
            <a:r>
              <a:rPr lang="en-US" sz="2400" b="1" dirty="0">
                <a:solidFill>
                  <a:srgbClr val="00B050"/>
                </a:solidFill>
              </a:rPr>
              <a:t>Working life:</a:t>
            </a:r>
            <a:r>
              <a:rPr lang="en-US" sz="2400" b="1" dirty="0"/>
              <a:t>		</a:t>
            </a:r>
            <a:r>
              <a:rPr lang="en-US" sz="2400" b="1" dirty="0">
                <a:solidFill>
                  <a:srgbClr val="00523C"/>
                </a:solidFill>
              </a:rPr>
              <a:t>0.08</a:t>
            </a:r>
          </a:p>
          <a:p>
            <a:pPr marL="457178" indent="-457178">
              <a:buClr>
                <a:schemeClr val="accent5"/>
              </a:buClr>
              <a:buFont typeface="Arial"/>
              <a:buChar char="•"/>
            </a:pPr>
            <a:r>
              <a:rPr lang="en-US" sz="2400" b="1" dirty="0">
                <a:solidFill>
                  <a:srgbClr val="00B050"/>
                </a:solidFill>
              </a:rPr>
              <a:t>Udder health: </a:t>
            </a:r>
            <a:r>
              <a:rPr lang="en-US" sz="2400" b="1" dirty="0"/>
              <a:t>	               </a:t>
            </a:r>
            <a:r>
              <a:rPr lang="en-US" sz="2400" b="1" dirty="0">
                <a:solidFill>
                  <a:srgbClr val="00523C"/>
                </a:solidFill>
              </a:rPr>
              <a:t>0.12</a:t>
            </a:r>
          </a:p>
          <a:p>
            <a:pPr marL="457178" indent="-457178">
              <a:buClr>
                <a:schemeClr val="accent5"/>
              </a:buClr>
              <a:buFont typeface="Arial"/>
              <a:buChar char="•"/>
            </a:pPr>
            <a:r>
              <a:rPr lang="en-US" sz="2400" b="1" dirty="0">
                <a:solidFill>
                  <a:srgbClr val="00B050"/>
                </a:solidFill>
              </a:rPr>
              <a:t>Milk production:	</a:t>
            </a:r>
            <a:r>
              <a:rPr lang="en-US" sz="2400" b="1" dirty="0"/>
              <a:t>	</a:t>
            </a:r>
            <a:r>
              <a:rPr lang="en-US" sz="2400" b="1" dirty="0">
                <a:solidFill>
                  <a:srgbClr val="00523C"/>
                </a:solidFill>
              </a:rPr>
              <a:t>0.35</a:t>
            </a:r>
          </a:p>
        </p:txBody>
      </p:sp>
      <p:sp>
        <p:nvSpPr>
          <p:cNvPr id="13" name="TextBox 12">
            <a:extLst>
              <a:ext uri="{FF2B5EF4-FFF2-40B4-BE49-F238E27FC236}">
                <a16:creationId xmlns:a16="http://schemas.microsoft.com/office/drawing/2014/main" id="{21744F9C-7B0F-419C-5F43-DF27BDF19E75}"/>
              </a:ext>
            </a:extLst>
          </p:cNvPr>
          <p:cNvSpPr txBox="1"/>
          <p:nvPr/>
        </p:nvSpPr>
        <p:spPr>
          <a:xfrm>
            <a:off x="5449748" y="2611468"/>
            <a:ext cx="3004774" cy="2677656"/>
          </a:xfrm>
          <a:prstGeom prst="rect">
            <a:avLst/>
          </a:prstGeom>
          <a:noFill/>
          <a:ln w="50800">
            <a:solidFill>
              <a:srgbClr val="00523C"/>
            </a:solidFill>
          </a:ln>
        </p:spPr>
        <p:txBody>
          <a:bodyPr wrap="square" rtlCol="0">
            <a:spAutoFit/>
          </a:bodyPr>
          <a:lstStyle/>
          <a:p>
            <a:r>
              <a:rPr lang="en-US" sz="2400" b="1" dirty="0">
                <a:solidFill>
                  <a:schemeClr val="accent2"/>
                </a:solidFill>
              </a:rPr>
              <a:t>Variation due to </a:t>
            </a:r>
            <a:r>
              <a:rPr lang="en-US" sz="2400" b="1" u="sng" dirty="0">
                <a:solidFill>
                  <a:schemeClr val="accent2"/>
                </a:solidFill>
              </a:rPr>
              <a:t>management practices </a:t>
            </a:r>
            <a:r>
              <a:rPr lang="en-US" sz="2400" b="1" dirty="0">
                <a:solidFill>
                  <a:schemeClr val="accent2"/>
                </a:solidFill>
              </a:rPr>
              <a:t>is </a:t>
            </a:r>
            <a:r>
              <a:rPr lang="en-US" sz="2400" b="1" u="sng" dirty="0">
                <a:solidFill>
                  <a:schemeClr val="accent2"/>
                </a:solidFill>
              </a:rPr>
              <a:t>large</a:t>
            </a:r>
            <a:r>
              <a:rPr lang="en-US" sz="2400" b="1" dirty="0">
                <a:solidFill>
                  <a:schemeClr val="accent2"/>
                </a:solidFill>
              </a:rPr>
              <a:t>:</a:t>
            </a:r>
          </a:p>
          <a:p>
            <a:pPr marL="457178" indent="-457178">
              <a:buClr>
                <a:schemeClr val="accent5"/>
              </a:buClr>
              <a:buFont typeface="Arial"/>
              <a:buChar char="•"/>
            </a:pPr>
            <a:r>
              <a:rPr lang="en-US" sz="2400" b="1" dirty="0">
                <a:solidFill>
                  <a:srgbClr val="00B050"/>
                </a:solidFill>
              </a:rPr>
              <a:t>Feeding</a:t>
            </a:r>
          </a:p>
          <a:p>
            <a:pPr marL="457178" indent="-457178">
              <a:buClr>
                <a:schemeClr val="accent5"/>
              </a:buClr>
              <a:buFont typeface="Arial"/>
              <a:buChar char="•"/>
            </a:pPr>
            <a:r>
              <a:rPr lang="en-US" sz="2400" b="1" dirty="0">
                <a:solidFill>
                  <a:srgbClr val="00B050"/>
                </a:solidFill>
              </a:rPr>
              <a:t>Housing</a:t>
            </a:r>
          </a:p>
          <a:p>
            <a:pPr marL="457178" indent="-457178">
              <a:buClr>
                <a:schemeClr val="accent5"/>
              </a:buClr>
              <a:buFont typeface="Arial"/>
              <a:buChar char="•"/>
            </a:pPr>
            <a:r>
              <a:rPr lang="en-US" sz="2400" b="1" dirty="0">
                <a:solidFill>
                  <a:srgbClr val="00B050"/>
                </a:solidFill>
              </a:rPr>
              <a:t>Reproductive management</a:t>
            </a:r>
          </a:p>
        </p:txBody>
      </p:sp>
      <p:sp>
        <p:nvSpPr>
          <p:cNvPr id="14" name="TextBox 13">
            <a:extLst>
              <a:ext uri="{FF2B5EF4-FFF2-40B4-BE49-F238E27FC236}">
                <a16:creationId xmlns:a16="http://schemas.microsoft.com/office/drawing/2014/main" id="{15F9D44D-CAC3-1DF2-C0AA-B514F24BD6A9}"/>
              </a:ext>
            </a:extLst>
          </p:cNvPr>
          <p:cNvSpPr txBox="1"/>
          <p:nvPr/>
        </p:nvSpPr>
        <p:spPr>
          <a:xfrm>
            <a:off x="8708857" y="2611468"/>
            <a:ext cx="3004774" cy="3046988"/>
          </a:xfrm>
          <a:prstGeom prst="rect">
            <a:avLst/>
          </a:prstGeom>
          <a:noFill/>
          <a:ln w="50800">
            <a:solidFill>
              <a:srgbClr val="00523C"/>
            </a:solidFill>
          </a:ln>
        </p:spPr>
        <p:txBody>
          <a:bodyPr wrap="square" rtlCol="0">
            <a:spAutoFit/>
          </a:bodyPr>
          <a:lstStyle/>
          <a:p>
            <a:r>
              <a:rPr lang="en-US" sz="2400" b="1" dirty="0">
                <a:solidFill>
                  <a:schemeClr val="accent5"/>
                </a:solidFill>
              </a:rPr>
              <a:t>Variation from </a:t>
            </a:r>
            <a:r>
              <a:rPr lang="en-US" sz="2400" b="1" u="sng" dirty="0">
                <a:solidFill>
                  <a:schemeClr val="accent5"/>
                </a:solidFill>
              </a:rPr>
              <a:t>environmental factors </a:t>
            </a:r>
            <a:r>
              <a:rPr lang="en-US" sz="2400" b="1" dirty="0">
                <a:solidFill>
                  <a:schemeClr val="accent5"/>
                </a:solidFill>
              </a:rPr>
              <a:t>can be </a:t>
            </a:r>
            <a:r>
              <a:rPr lang="en-US" sz="2400" b="1" u="sng" dirty="0">
                <a:solidFill>
                  <a:schemeClr val="accent5"/>
                </a:solidFill>
              </a:rPr>
              <a:t>important</a:t>
            </a:r>
            <a:r>
              <a:rPr lang="en-US" sz="2400" b="1" dirty="0">
                <a:solidFill>
                  <a:schemeClr val="accent5"/>
                </a:solidFill>
              </a:rPr>
              <a:t>:</a:t>
            </a:r>
          </a:p>
          <a:p>
            <a:pPr marL="457178" indent="-457178">
              <a:buClr>
                <a:schemeClr val="accent5"/>
              </a:buClr>
              <a:buFont typeface="Arial"/>
              <a:buChar char="•"/>
            </a:pPr>
            <a:r>
              <a:rPr lang="en-US" sz="2400" b="1" dirty="0">
                <a:solidFill>
                  <a:srgbClr val="00B050"/>
                </a:solidFill>
              </a:rPr>
              <a:t>Weather (short-term)</a:t>
            </a:r>
          </a:p>
          <a:p>
            <a:pPr marL="457178" indent="-457178">
              <a:buClr>
                <a:schemeClr val="accent5"/>
              </a:buClr>
              <a:buFont typeface="Arial"/>
              <a:buChar char="•"/>
            </a:pPr>
            <a:r>
              <a:rPr lang="en-US" sz="2400" b="1" dirty="0">
                <a:solidFill>
                  <a:srgbClr val="00B050"/>
                </a:solidFill>
              </a:rPr>
              <a:t>Climate (long-term)</a:t>
            </a:r>
          </a:p>
        </p:txBody>
      </p:sp>
      <p:cxnSp>
        <p:nvCxnSpPr>
          <p:cNvPr id="17" name="Straight Arrow Connector 16">
            <a:extLst>
              <a:ext uri="{FF2B5EF4-FFF2-40B4-BE49-F238E27FC236}">
                <a16:creationId xmlns:a16="http://schemas.microsoft.com/office/drawing/2014/main" id="{9A71D246-B025-EA60-5769-6DFF2C3D532E}"/>
              </a:ext>
            </a:extLst>
          </p:cNvPr>
          <p:cNvCxnSpPr>
            <a:cxnSpLocks/>
          </p:cNvCxnSpPr>
          <p:nvPr/>
        </p:nvCxnSpPr>
        <p:spPr>
          <a:xfrm flipH="1">
            <a:off x="3182587" y="2222339"/>
            <a:ext cx="833828" cy="313847"/>
          </a:xfrm>
          <a:prstGeom prst="straightConnector1">
            <a:avLst/>
          </a:prstGeom>
          <a:ln w="53975">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1F5389C5-7356-DE60-5A0E-6D358A18C75C}"/>
              </a:ext>
            </a:extLst>
          </p:cNvPr>
          <p:cNvCxnSpPr>
            <a:cxnSpLocks/>
          </p:cNvCxnSpPr>
          <p:nvPr/>
        </p:nvCxnSpPr>
        <p:spPr>
          <a:xfrm flipH="1">
            <a:off x="6940428" y="2266182"/>
            <a:ext cx="26948" cy="333411"/>
          </a:xfrm>
          <a:prstGeom prst="straightConnector1">
            <a:avLst/>
          </a:prstGeom>
          <a:ln w="5397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CB68C21D-A1E7-57CD-57C9-E47A8A8BCEA0}"/>
              </a:ext>
            </a:extLst>
          </p:cNvPr>
          <p:cNvCxnSpPr>
            <a:cxnSpLocks/>
          </p:cNvCxnSpPr>
          <p:nvPr/>
        </p:nvCxnSpPr>
        <p:spPr>
          <a:xfrm>
            <a:off x="10290341" y="2198588"/>
            <a:ext cx="148069" cy="389130"/>
          </a:xfrm>
          <a:prstGeom prst="straightConnector1">
            <a:avLst/>
          </a:prstGeom>
          <a:ln w="53975">
            <a:solidFill>
              <a:schemeClr val="accent5"/>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6092193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What influences genetic progress?</a:t>
            </a:r>
          </a:p>
        </p:txBody>
      </p:sp>
      <p:sp>
        <p:nvSpPr>
          <p:cNvPr id="3" name="Content Placeholder 2"/>
          <p:cNvSpPr>
            <a:spLocks noGrp="1"/>
          </p:cNvSpPr>
          <p:nvPr>
            <p:ph idx="1"/>
          </p:nvPr>
        </p:nvSpPr>
        <p:spPr>
          <a:xfrm>
            <a:off x="596900" y="2866768"/>
            <a:ext cx="10972800" cy="3146294"/>
          </a:xfrm>
        </p:spPr>
        <p:txBody>
          <a:bodyPr>
            <a:normAutofit/>
          </a:bodyPr>
          <a:lstStyle/>
          <a:p>
            <a:r>
              <a:rPr lang="en-US" sz="2600" dirty="0">
                <a:solidFill>
                  <a:schemeClr val="accent1"/>
                </a:solidFill>
              </a:rPr>
              <a:t>ΔG =</a:t>
            </a:r>
            <a:r>
              <a:rPr lang="en-US" sz="2600" dirty="0">
                <a:solidFill>
                  <a:srgbClr val="FFFF00"/>
                </a:solidFill>
              </a:rPr>
              <a:t> </a:t>
            </a:r>
            <a:r>
              <a:rPr lang="en-US" sz="2600" dirty="0"/>
              <a:t>genetic gain each year</a:t>
            </a:r>
          </a:p>
          <a:p>
            <a:r>
              <a:rPr lang="en-US" sz="2600" dirty="0">
                <a:solidFill>
                  <a:schemeClr val="accent1"/>
                </a:solidFill>
              </a:rPr>
              <a:t>reliability =</a:t>
            </a:r>
            <a:r>
              <a:rPr lang="en-US" sz="2600" dirty="0"/>
              <a:t> our certainty about an animal’s predicted genetic merit (genomics </a:t>
            </a:r>
            <a:r>
              <a:rPr lang="en-US" sz="2600" dirty="0">
                <a:solidFill>
                  <a:srgbClr val="00B050"/>
                </a:solidFill>
                <a:latin typeface="Wingdings"/>
                <a:ea typeface="Wingdings"/>
                <a:cs typeface="Wingdings"/>
                <a:sym typeface="Wingdings"/>
              </a:rPr>
              <a:t></a:t>
            </a:r>
            <a:r>
              <a:rPr lang="en-US" sz="2600" dirty="0"/>
              <a:t>)</a:t>
            </a:r>
          </a:p>
          <a:p>
            <a:r>
              <a:rPr lang="en-US" sz="2600" dirty="0">
                <a:solidFill>
                  <a:schemeClr val="accent1"/>
                </a:solidFill>
              </a:rPr>
              <a:t>selection intensity =</a:t>
            </a:r>
            <a:r>
              <a:rPr lang="en-US" sz="2600" dirty="0">
                <a:solidFill>
                  <a:srgbClr val="FFFF00"/>
                </a:solidFill>
              </a:rPr>
              <a:t> </a:t>
            </a:r>
            <a:r>
              <a:rPr lang="en-US" sz="2600" dirty="0"/>
              <a:t>how selective we are when picking mates (management can </a:t>
            </a:r>
            <a:r>
              <a:rPr lang="en-US" sz="2600" dirty="0">
                <a:solidFill>
                  <a:srgbClr val="00B050"/>
                </a:solidFill>
                <a:latin typeface="Wingdings"/>
                <a:ea typeface="Wingdings"/>
                <a:cs typeface="Wingdings"/>
                <a:sym typeface="Wingdings"/>
              </a:rPr>
              <a:t></a:t>
            </a:r>
            <a:r>
              <a:rPr lang="en-US" sz="2600" dirty="0"/>
              <a:t>)</a:t>
            </a:r>
          </a:p>
          <a:p>
            <a:r>
              <a:rPr lang="en-US" sz="2600" dirty="0">
                <a:solidFill>
                  <a:schemeClr val="accent1"/>
                </a:solidFill>
              </a:rPr>
              <a:t>genetic variance =</a:t>
            </a:r>
            <a:r>
              <a:rPr lang="en-US" sz="2600" dirty="0"/>
              <a:t> genetic variation in the population (we can’t really change this)</a:t>
            </a:r>
          </a:p>
          <a:p>
            <a:r>
              <a:rPr lang="en-US" sz="2600" dirty="0">
                <a:solidFill>
                  <a:schemeClr val="accent1"/>
                </a:solidFill>
              </a:rPr>
              <a:t>generation interval =</a:t>
            </a:r>
            <a:r>
              <a:rPr lang="en-US" sz="2600" dirty="0">
                <a:solidFill>
                  <a:srgbClr val="FFFF00"/>
                </a:solidFill>
              </a:rPr>
              <a:t> </a:t>
            </a:r>
            <a:r>
              <a:rPr lang="en-US" sz="2600" dirty="0"/>
              <a:t>time between generations (genomics </a:t>
            </a:r>
            <a:r>
              <a:rPr lang="en-US" sz="2600" dirty="0">
                <a:solidFill>
                  <a:srgbClr val="00B050"/>
                </a:solidFill>
                <a:latin typeface="Wingdings"/>
                <a:ea typeface="Wingdings"/>
                <a:cs typeface="Wingdings"/>
                <a:sym typeface="Wingdings"/>
              </a:rPr>
              <a:t></a:t>
            </a:r>
            <a:r>
              <a:rPr lang="en-US" sz="2600" dirty="0"/>
              <a:t>)</a:t>
            </a:r>
          </a:p>
        </p:txBody>
      </p:sp>
      <p:pic>
        <p:nvPicPr>
          <p:cNvPr id="5" name="Picture 4" descr="delta_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1149" y="1705885"/>
            <a:ext cx="8001000" cy="976313"/>
          </a:xfrm>
          <a:prstGeom prst="rect">
            <a:avLst/>
          </a:prstGeom>
          <a:solidFill>
            <a:schemeClr val="bg1"/>
          </a:solidFill>
        </p:spPr>
      </p:pic>
    </p:spTree>
    <p:extLst>
      <p:ext uri="{BB962C8B-B14F-4D97-AF65-F5344CB8AC3E}">
        <p14:creationId xmlns:p14="http://schemas.microsoft.com/office/powerpoint/2010/main" val="289618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1733285713"/>
              </p:ext>
            </p:extLst>
          </p:nvPr>
        </p:nvGraphicFramePr>
        <p:xfrm>
          <a:off x="0" y="-1"/>
          <a:ext cx="12192000" cy="628958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75774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6E339-DB87-2098-E835-A48AD185191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9E60684-504E-861B-8AF6-1E3908379979}"/>
              </a:ext>
            </a:extLst>
          </p:cNvPr>
          <p:cNvSpPr>
            <a:spLocks noGrp="1"/>
          </p:cNvSpPr>
          <p:nvPr>
            <p:ph type="title"/>
          </p:nvPr>
        </p:nvSpPr>
        <p:spPr>
          <a:xfrm>
            <a:off x="5582093" y="2481380"/>
            <a:ext cx="6177514" cy="2679404"/>
          </a:xfrm>
        </p:spPr>
        <p:txBody>
          <a:bodyPr/>
          <a:lstStyle/>
          <a:p>
            <a:r>
              <a:rPr lang="en-US" dirty="0"/>
              <a:t>How are multi-breed and single-breed populations different?</a:t>
            </a:r>
          </a:p>
        </p:txBody>
      </p:sp>
    </p:spTree>
    <p:extLst>
      <p:ext uri="{BB962C8B-B14F-4D97-AF65-F5344CB8AC3E}">
        <p14:creationId xmlns:p14="http://schemas.microsoft.com/office/powerpoint/2010/main" val="1883323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E94BCE5-CF38-5409-9079-A6F229F9D27C}"/>
              </a:ext>
            </a:extLst>
          </p:cNvPr>
          <p:cNvSpPr>
            <a:spLocks noGrp="1"/>
          </p:cNvSpPr>
          <p:nvPr>
            <p:ph type="title"/>
          </p:nvPr>
        </p:nvSpPr>
        <p:spPr/>
        <p:txBody>
          <a:bodyPr/>
          <a:lstStyle/>
          <a:p>
            <a:r>
              <a:rPr lang="en-US" dirty="0"/>
              <a:t>Benefits of purebred programs</a:t>
            </a:r>
          </a:p>
        </p:txBody>
      </p:sp>
      <p:sp>
        <p:nvSpPr>
          <p:cNvPr id="5" name="Content Placeholder 4">
            <a:extLst>
              <a:ext uri="{FF2B5EF4-FFF2-40B4-BE49-F238E27FC236}">
                <a16:creationId xmlns:a16="http://schemas.microsoft.com/office/drawing/2014/main" id="{683A2C7A-1792-5427-5E9D-19C9DA69B92B}"/>
              </a:ext>
            </a:extLst>
          </p:cNvPr>
          <p:cNvSpPr>
            <a:spLocks noGrp="1"/>
          </p:cNvSpPr>
          <p:nvPr>
            <p:ph idx="1"/>
          </p:nvPr>
        </p:nvSpPr>
        <p:spPr/>
        <p:txBody>
          <a:bodyPr/>
          <a:lstStyle/>
          <a:p>
            <a:r>
              <a:rPr lang="en-US" dirty="0"/>
              <a:t>Rates of genetic gains are high</a:t>
            </a:r>
          </a:p>
          <a:p>
            <a:r>
              <a:rPr lang="en-US" dirty="0"/>
              <a:t>Offspring are more uniform (mating outcomes are more predictable)</a:t>
            </a:r>
          </a:p>
          <a:p>
            <a:r>
              <a:rPr lang="en-US" dirty="0"/>
              <a:t>Often accompanied by loss of genetic diversity</a:t>
            </a:r>
          </a:p>
          <a:p>
            <a:r>
              <a:rPr lang="en-US" dirty="0"/>
              <a:t>You must have pure breeds to use crossbreeding!</a:t>
            </a:r>
          </a:p>
        </p:txBody>
      </p:sp>
    </p:spTree>
    <p:extLst>
      <p:ext uri="{BB962C8B-B14F-4D97-AF65-F5344CB8AC3E}">
        <p14:creationId xmlns:p14="http://schemas.microsoft.com/office/powerpoint/2010/main" val="1009107019"/>
      </p:ext>
    </p:extLst>
  </p:cSld>
  <p:clrMapOvr>
    <a:masterClrMapping/>
  </p:clrMapOvr>
</p:sld>
</file>

<file path=ppt/theme/theme1.xml><?xml version="1.0" encoding="utf-8"?>
<a:theme xmlns:a="http://schemas.openxmlformats.org/drawingml/2006/main" name="Office Theme">
  <a:themeElements>
    <a:clrScheme name="CDCB 2025">
      <a:dk1>
        <a:srgbClr val="AB1E2C"/>
      </a:dk1>
      <a:lt1>
        <a:sysClr val="window" lastClr="FFFFFF"/>
      </a:lt1>
      <a:dk2>
        <a:srgbClr val="25205E"/>
      </a:dk2>
      <a:lt2>
        <a:srgbClr val="F1F2F2"/>
      </a:lt2>
      <a:accent1>
        <a:srgbClr val="2F9AD5"/>
      </a:accent1>
      <a:accent2>
        <a:srgbClr val="862633"/>
      </a:accent2>
      <a:accent3>
        <a:srgbClr val="D1EEFC"/>
      </a:accent3>
      <a:accent4>
        <a:srgbClr val="E3E1D5"/>
      </a:accent4>
      <a:accent5>
        <a:srgbClr val="071D49"/>
      </a:accent5>
      <a:accent6>
        <a:srgbClr val="ADAEA8"/>
      </a:accent6>
      <a:hlink>
        <a:srgbClr val="2F9AD5"/>
      </a:hlink>
      <a:folHlink>
        <a:srgbClr val="ADAEA8"/>
      </a:folHlink>
    </a:clrScheme>
    <a:fontScheme name="CDCB Brand Fonts">
      <a:majorFont>
        <a:latin typeface="Arial Bold"/>
        <a:ea typeface=""/>
        <a:cs typeface=""/>
      </a:majorFont>
      <a:minorFont>
        <a:latin typeface="Apto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DCB PowerPoint Template 2024 KT" id="{9BB83BEC-7643-4DBF-AF7C-E2F2AB8B3177}" vid="{12CB3906-5286-4C3E-A0BB-D16330AFA31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49855</TotalTime>
  <Words>1302</Words>
  <Application>Microsoft Macintosh PowerPoint</Application>
  <PresentationFormat>Widescreen</PresentationFormat>
  <Paragraphs>237</Paragraphs>
  <Slides>28</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28</vt:i4>
      </vt:variant>
    </vt:vector>
  </HeadingPairs>
  <TitlesOfParts>
    <vt:vector size="39" baseType="lpstr">
      <vt:lpstr>Aptos</vt:lpstr>
      <vt:lpstr>Arial</vt:lpstr>
      <vt:lpstr>Arial Bold</vt:lpstr>
      <vt:lpstr>Garamond</vt:lpstr>
      <vt:lpstr>Gill Sans Light</vt:lpstr>
      <vt:lpstr>Noto Sans</vt:lpstr>
      <vt:lpstr>Quattrocento Sans</vt:lpstr>
      <vt:lpstr>Times New Roman</vt:lpstr>
      <vt:lpstr>Trebuchet MS</vt:lpstr>
      <vt:lpstr>Wingdings</vt:lpstr>
      <vt:lpstr>Office Theme</vt:lpstr>
      <vt:lpstr>Multibreed evaluations: Strategies for use in the Girolando breed</vt:lpstr>
      <vt:lpstr>Topics</vt:lpstr>
      <vt:lpstr>How does genetic improvement work?</vt:lpstr>
      <vt:lpstr>PowerPoint Presentation</vt:lpstr>
      <vt:lpstr>What influences traits of interest?</vt:lpstr>
      <vt:lpstr>What influences genetic progress?</vt:lpstr>
      <vt:lpstr>PowerPoint Presentation</vt:lpstr>
      <vt:lpstr>How are multi-breed and single-breed populations different?</vt:lpstr>
      <vt:lpstr>Benefits of purebred programs</vt:lpstr>
      <vt:lpstr>Benefits of crossbreeding programs</vt:lpstr>
      <vt:lpstr>PowerPoint Presentation</vt:lpstr>
      <vt:lpstr>Pure breeding vs. crossbreeding</vt:lpstr>
      <vt:lpstr>Causal variants differ across breeds</vt:lpstr>
      <vt:lpstr>Regions under selection differ by breed</vt:lpstr>
      <vt:lpstr>Possibilities for the Girolando breed</vt:lpstr>
      <vt:lpstr>How do we make a Girolando?</vt:lpstr>
      <vt:lpstr>Benefits and limitations of this cross</vt:lpstr>
      <vt:lpstr>But then what?</vt:lpstr>
      <vt:lpstr>What if the herdbook is closed?</vt:lpstr>
      <vt:lpstr>What about a hybrid program?</vt:lpstr>
      <vt:lpstr>Comparison of strategies</vt:lpstr>
      <vt:lpstr>Heterosis in Girolando cattle</vt:lpstr>
      <vt:lpstr>Genotypes show true breed composition</vt:lpstr>
      <vt:lpstr>Genomics benefits from a crossbred reference population</vt:lpstr>
      <vt:lpstr>Precision breeding</vt:lpstr>
      <vt:lpstr>Matings with specific combining ability</vt:lpstr>
      <vt:lpstr>Closing thoughts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Katie Schmitt</dc:creator>
  <cp:lastModifiedBy>John Cole</cp:lastModifiedBy>
  <cp:revision>379</cp:revision>
  <dcterms:created xsi:type="dcterms:W3CDTF">2024-12-04T22:35:59Z</dcterms:created>
  <dcterms:modified xsi:type="dcterms:W3CDTF">2025-11-13T18:33:04Z</dcterms:modified>
</cp:coreProperties>
</file>